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73" r:id="rId2"/>
    <p:sldId id="257" r:id="rId3"/>
    <p:sldId id="259" r:id="rId4"/>
    <p:sldId id="258" r:id="rId5"/>
    <p:sldId id="286" r:id="rId6"/>
    <p:sldId id="265" r:id="rId7"/>
    <p:sldId id="268" r:id="rId8"/>
    <p:sldId id="260" r:id="rId9"/>
    <p:sldId id="269" r:id="rId10"/>
    <p:sldId id="261" r:id="rId11"/>
    <p:sldId id="263" r:id="rId12"/>
    <p:sldId id="262" r:id="rId13"/>
    <p:sldId id="283" r:id="rId14"/>
    <p:sldId id="282" r:id="rId15"/>
    <p:sldId id="277" r:id="rId16"/>
    <p:sldId id="280" r:id="rId17"/>
    <p:sldId id="278" r:id="rId18"/>
    <p:sldId id="270" r:id="rId19"/>
    <p:sldId id="276" r:id="rId20"/>
    <p:sldId id="281" r:id="rId21"/>
    <p:sldId id="271" r:id="rId22"/>
    <p:sldId id="266"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46742-EE46-478F-A42A-EAE4B091F0B5}" v="11" dt="2023-04-04T21:12:41.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2"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Vazquez" userId="b894dd05-7d58-405c-8d82-917c1645e324" providerId="ADAL" clId="{B9846742-EE46-478F-A42A-EAE4B091F0B5}"/>
    <pc:docChg chg="undo custSel addSld delSld modSld">
      <pc:chgData name="Karen Vazquez" userId="b894dd05-7d58-405c-8d82-917c1645e324" providerId="ADAL" clId="{B9846742-EE46-478F-A42A-EAE4B091F0B5}" dt="2023-04-04T21:12:48.616" v="58" actId="1076"/>
      <pc:docMkLst>
        <pc:docMk/>
      </pc:docMkLst>
      <pc:sldChg chg="new del">
        <pc:chgData name="Karen Vazquez" userId="b894dd05-7d58-405c-8d82-917c1645e324" providerId="ADAL" clId="{B9846742-EE46-478F-A42A-EAE4B091F0B5}" dt="2023-04-04T21:08:46.321" v="13" actId="2696"/>
        <pc:sldMkLst>
          <pc:docMk/>
          <pc:sldMk cId="990193415" sldId="284"/>
        </pc:sldMkLst>
      </pc:sldChg>
      <pc:sldChg chg="addSp modSp new del">
        <pc:chgData name="Karen Vazquez" userId="b894dd05-7d58-405c-8d82-917c1645e324" providerId="ADAL" clId="{B9846742-EE46-478F-A42A-EAE4B091F0B5}" dt="2023-04-04T21:12:00.701" v="51" actId="2696"/>
        <pc:sldMkLst>
          <pc:docMk/>
          <pc:sldMk cId="1063653299" sldId="284"/>
        </pc:sldMkLst>
        <pc:picChg chg="add mod">
          <ac:chgData name="Karen Vazquez" userId="b894dd05-7d58-405c-8d82-917c1645e324" providerId="ADAL" clId="{B9846742-EE46-478F-A42A-EAE4B091F0B5}" dt="2023-04-04T21:10:14.899" v="19"/>
          <ac:picMkLst>
            <pc:docMk/>
            <pc:sldMk cId="1063653299" sldId="284"/>
            <ac:picMk id="2" creationId="{BDA0C23C-1723-BF07-ACBF-9033C08ECF54}"/>
          </ac:picMkLst>
        </pc:picChg>
      </pc:sldChg>
      <pc:sldChg chg="new add del">
        <pc:chgData name="Karen Vazquez" userId="b894dd05-7d58-405c-8d82-917c1645e324" providerId="ADAL" clId="{B9846742-EE46-478F-A42A-EAE4B091F0B5}" dt="2023-04-04T21:07:55.356" v="9" actId="2696"/>
        <pc:sldMkLst>
          <pc:docMk/>
          <pc:sldMk cId="2995522986" sldId="284"/>
        </pc:sldMkLst>
      </pc:sldChg>
      <pc:sldChg chg="addSp delSp modSp add del mod setBg">
        <pc:chgData name="Karen Vazquez" userId="b894dd05-7d58-405c-8d82-917c1645e324" providerId="ADAL" clId="{B9846742-EE46-478F-A42A-EAE4B091F0B5}" dt="2023-04-04T21:10:52.868" v="22" actId="2696"/>
        <pc:sldMkLst>
          <pc:docMk/>
          <pc:sldMk cId="22993282" sldId="285"/>
        </pc:sldMkLst>
        <pc:spChg chg="add del mod">
          <ac:chgData name="Karen Vazquez" userId="b894dd05-7d58-405c-8d82-917c1645e324" providerId="ADAL" clId="{B9846742-EE46-478F-A42A-EAE4B091F0B5}" dt="2023-04-04T21:07:39.128" v="6" actId="478"/>
          <ac:spMkLst>
            <pc:docMk/>
            <pc:sldMk cId="22993282" sldId="285"/>
            <ac:spMk id="5" creationId="{0EB22F3F-FA98-D835-1E68-12D30F1275BF}"/>
          </ac:spMkLst>
        </pc:spChg>
        <pc:spChg chg="add del mod">
          <ac:chgData name="Karen Vazquez" userId="b894dd05-7d58-405c-8d82-917c1645e324" providerId="ADAL" clId="{B9846742-EE46-478F-A42A-EAE4B091F0B5}" dt="2023-04-04T21:08:59.480" v="15" actId="20577"/>
          <ac:spMkLst>
            <pc:docMk/>
            <pc:sldMk cId="22993282" sldId="285"/>
            <ac:spMk id="4098" creationId="{00000000-0000-0000-0000-000000000000}"/>
          </ac:spMkLst>
        </pc:spChg>
      </pc:sldChg>
      <pc:sldChg chg="addSp modSp add mod setBg">
        <pc:chgData name="Karen Vazquez" userId="b894dd05-7d58-405c-8d82-917c1645e324" providerId="ADAL" clId="{B9846742-EE46-478F-A42A-EAE4B091F0B5}" dt="2023-04-04T21:12:48.616" v="58" actId="1076"/>
        <pc:sldMkLst>
          <pc:docMk/>
          <pc:sldMk cId="209466191" sldId="286"/>
        </pc:sldMkLst>
        <pc:spChg chg="mod">
          <ac:chgData name="Karen Vazquez" userId="b894dd05-7d58-405c-8d82-917c1645e324" providerId="ADAL" clId="{B9846742-EE46-478F-A42A-EAE4B091F0B5}" dt="2023-04-04T21:11:55.395" v="50" actId="20577"/>
          <ac:spMkLst>
            <pc:docMk/>
            <pc:sldMk cId="209466191" sldId="286"/>
            <ac:spMk id="4098" creationId="{00000000-0000-0000-0000-000000000000}"/>
          </ac:spMkLst>
        </pc:spChg>
        <pc:picChg chg="add mod">
          <ac:chgData name="Karen Vazquez" userId="b894dd05-7d58-405c-8d82-917c1645e324" providerId="ADAL" clId="{B9846742-EE46-478F-A42A-EAE4B091F0B5}" dt="2023-04-04T21:12:46.480" v="57" actId="1076"/>
          <ac:picMkLst>
            <pc:docMk/>
            <pc:sldMk cId="209466191" sldId="286"/>
            <ac:picMk id="4" creationId="{957E9AB3-F7E5-B568-ED98-29594A804E1F}"/>
          </ac:picMkLst>
        </pc:picChg>
        <pc:picChg chg="add mod">
          <ac:chgData name="Karen Vazquez" userId="b894dd05-7d58-405c-8d82-917c1645e324" providerId="ADAL" clId="{B9846742-EE46-478F-A42A-EAE4B091F0B5}" dt="2023-04-04T21:12:48.616" v="58" actId="1076"/>
          <ac:picMkLst>
            <pc:docMk/>
            <pc:sldMk cId="209466191" sldId="286"/>
            <ac:picMk id="5" creationId="{F999795F-3BC8-26E9-2537-56A3D804199A}"/>
          </ac:picMkLst>
        </pc:picChg>
        <pc:picChg chg="mod">
          <ac:chgData name="Karen Vazquez" userId="b894dd05-7d58-405c-8d82-917c1645e324" providerId="ADAL" clId="{B9846742-EE46-478F-A42A-EAE4B091F0B5}" dt="2023-04-04T21:11:54.889" v="49" actId="1076"/>
          <ac:picMkLst>
            <pc:docMk/>
            <pc:sldMk cId="209466191" sldId="286"/>
            <ac:picMk id="12" creationId="{00000000-0000-0000-0000-000000000000}"/>
          </ac:picMkLst>
        </pc:picChg>
        <pc:picChg chg="mod">
          <ac:chgData name="Karen Vazquez" userId="b894dd05-7d58-405c-8d82-917c1645e324" providerId="ADAL" clId="{B9846742-EE46-478F-A42A-EAE4B091F0B5}" dt="2023-04-04T21:11:34.057" v="30" actId="14100"/>
          <ac:picMkLst>
            <pc:docMk/>
            <pc:sldMk cId="209466191" sldId="286"/>
            <ac:picMk id="15" creationId="{00000000-0000-0000-0000-000000000000}"/>
          </ac:picMkLst>
        </pc:picChg>
        <pc:picChg chg="mod">
          <ac:chgData name="Karen Vazquez" userId="b894dd05-7d58-405c-8d82-917c1645e324" providerId="ADAL" clId="{B9846742-EE46-478F-A42A-EAE4B091F0B5}" dt="2023-04-04T21:11:37.633" v="32" actId="1076"/>
          <ac:picMkLst>
            <pc:docMk/>
            <pc:sldMk cId="209466191" sldId="286"/>
            <ac:picMk id="17" creationId="{00000000-0000-0000-0000-000000000000}"/>
          </ac:picMkLst>
        </pc:picChg>
        <pc:picChg chg="mod">
          <ac:chgData name="Karen Vazquez" userId="b894dd05-7d58-405c-8d82-917c1645e324" providerId="ADAL" clId="{B9846742-EE46-478F-A42A-EAE4B091F0B5}" dt="2023-04-04T21:11:36.006" v="31" actId="1076"/>
          <ac:picMkLst>
            <pc:docMk/>
            <pc:sldMk cId="209466191" sldId="286"/>
            <ac:picMk id="18" creationId="{00000000-0000-0000-0000-000000000000}"/>
          </ac:picMkLst>
        </pc:picChg>
      </pc:sldChg>
      <pc:sldChg chg="new del">
        <pc:chgData name="Karen Vazquez" userId="b894dd05-7d58-405c-8d82-917c1645e324" providerId="ADAL" clId="{B9846742-EE46-478F-A42A-EAE4B091F0B5}" dt="2023-04-04T21:07:55.356" v="9" actId="2696"/>
        <pc:sldMkLst>
          <pc:docMk/>
          <pc:sldMk cId="3135164581" sldId="286"/>
        </pc:sldMkLst>
      </pc:sldChg>
      <pc:sldChg chg="new del">
        <pc:chgData name="Karen Vazquez" userId="b894dd05-7d58-405c-8d82-917c1645e324" providerId="ADAL" clId="{B9846742-EE46-478F-A42A-EAE4B091F0B5}" dt="2023-04-04T21:09:07.349" v="17" actId="47"/>
        <pc:sldMkLst>
          <pc:docMk/>
          <pc:sldMk cId="3532513240" sldId="286"/>
        </pc:sldMkLst>
      </pc:sldChg>
    </pc:docChg>
  </pc:docChgLst>
  <pc:docChgLst>
    <pc:chgData name="Karen Vazquez" userId="S::184971@hcps.net::b894dd05-7d58-405c-8d82-917c1645e324" providerId="AD" clId="Web-{C793CFB5-3458-3919-430B-0FABB731007A}"/>
    <pc:docChg chg="modSld">
      <pc:chgData name="Karen Vazquez" userId="S::184971@hcps.net::b894dd05-7d58-405c-8d82-917c1645e324" providerId="AD" clId="Web-{C793CFB5-3458-3919-430B-0FABB731007A}" dt="2023-04-03T18:02:52.105" v="21" actId="1076"/>
      <pc:docMkLst>
        <pc:docMk/>
      </pc:docMkLst>
      <pc:sldChg chg="modSp">
        <pc:chgData name="Karen Vazquez" userId="S::184971@hcps.net::b894dd05-7d58-405c-8d82-917c1645e324" providerId="AD" clId="Web-{C793CFB5-3458-3919-430B-0FABB731007A}" dt="2023-04-03T18:02:11.291" v="19" actId="20577"/>
        <pc:sldMkLst>
          <pc:docMk/>
          <pc:sldMk cId="1236646196" sldId="259"/>
        </pc:sldMkLst>
        <pc:spChg chg="mod">
          <ac:chgData name="Karen Vazquez" userId="S::184971@hcps.net::b894dd05-7d58-405c-8d82-917c1645e324" providerId="AD" clId="Web-{C793CFB5-3458-3919-430B-0FABB731007A}" dt="2023-04-03T18:02:11.291" v="19" actId="20577"/>
          <ac:spMkLst>
            <pc:docMk/>
            <pc:sldMk cId="1236646196" sldId="259"/>
            <ac:spMk id="3" creationId="{00000000-0000-0000-0000-000000000000}"/>
          </ac:spMkLst>
        </pc:spChg>
      </pc:sldChg>
      <pc:sldChg chg="modSp">
        <pc:chgData name="Karen Vazquez" userId="S::184971@hcps.net::b894dd05-7d58-405c-8d82-917c1645e324" providerId="AD" clId="Web-{C793CFB5-3458-3919-430B-0FABB731007A}" dt="2023-04-03T18:02:52.105" v="21" actId="1076"/>
        <pc:sldMkLst>
          <pc:docMk/>
          <pc:sldMk cId="1145965203" sldId="263"/>
        </pc:sldMkLst>
        <pc:picChg chg="mod">
          <ac:chgData name="Karen Vazquez" userId="S::184971@hcps.net::b894dd05-7d58-405c-8d82-917c1645e324" providerId="AD" clId="Web-{C793CFB5-3458-3919-430B-0FABB731007A}" dt="2023-04-03T18:02:52.105" v="21" actId="1076"/>
          <ac:picMkLst>
            <pc:docMk/>
            <pc:sldMk cId="1145965203" sldId="263"/>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54060-6223-4B4E-BD1A-209451B18D36}"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57526-0F10-48B5-B349-EE9E5879D60B}" type="slidenum">
              <a:rPr lang="en-US" smtClean="0"/>
              <a:t>‹#›</a:t>
            </a:fld>
            <a:endParaRPr lang="en-US"/>
          </a:p>
        </p:txBody>
      </p:sp>
    </p:spTree>
    <p:extLst>
      <p:ext uri="{BB962C8B-B14F-4D97-AF65-F5344CB8AC3E}">
        <p14:creationId xmlns:p14="http://schemas.microsoft.com/office/powerpoint/2010/main" val="137571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illsboroughschools.org/docs/00/00/24/24/CountdownKindergartenChecklist.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illsboroughschools.org/docs/00/00/24/24/CountdownKindergartenChecklist.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D57526-0F10-48B5-B349-EE9E5879D60B}" type="slidenum">
              <a:rPr lang="en-US" smtClean="0"/>
              <a:t>3</a:t>
            </a:fld>
            <a:endParaRPr lang="en-US"/>
          </a:p>
        </p:txBody>
      </p:sp>
    </p:spTree>
    <p:extLst>
      <p:ext uri="{BB962C8B-B14F-4D97-AF65-F5344CB8AC3E}">
        <p14:creationId xmlns:p14="http://schemas.microsoft.com/office/powerpoint/2010/main" val="22545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Childhood Programs and Kindergarten web</a:t>
            </a:r>
            <a:r>
              <a:rPr lang="en-US" baseline="0"/>
              <a:t> page:  https://hillsboroughschools.org/doc/2276/bold-beginnings/kindergarten/kindergartenreg/</a:t>
            </a:r>
          </a:p>
          <a:p>
            <a:endParaRPr lang="en-US"/>
          </a:p>
        </p:txBody>
      </p:sp>
      <p:sp>
        <p:nvSpPr>
          <p:cNvPr id="4" name="Slide Number Placeholder 3"/>
          <p:cNvSpPr>
            <a:spLocks noGrp="1"/>
          </p:cNvSpPr>
          <p:nvPr>
            <p:ph type="sldNum" sz="quarter" idx="10"/>
          </p:nvPr>
        </p:nvSpPr>
        <p:spPr/>
        <p:txBody>
          <a:bodyPr/>
          <a:lstStyle/>
          <a:p>
            <a:fld id="{82D57526-0F10-48B5-B349-EE9E5879D60B}" type="slidenum">
              <a:rPr lang="en-US" smtClean="0"/>
              <a:t>4</a:t>
            </a:fld>
            <a:endParaRPr lang="en-US"/>
          </a:p>
        </p:txBody>
      </p:sp>
    </p:spTree>
    <p:extLst>
      <p:ext uri="{BB962C8B-B14F-4D97-AF65-F5344CB8AC3E}">
        <p14:creationId xmlns:p14="http://schemas.microsoft.com/office/powerpoint/2010/main" val="285020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Kindergarten Registration Checklist</a:t>
            </a:r>
            <a:r>
              <a:rPr lang="en-US" baseline="0"/>
              <a:t> – English:  https://hillsboroughschools.org/docs/00/00/22/76/K_Reg_Checklist.pdf</a:t>
            </a:r>
          </a:p>
          <a:p>
            <a:r>
              <a:rPr lang="en-US" baseline="0"/>
              <a:t>Kindergarten Registration Checklist – Spanish:  https://hillsboroughschools.org/docs/00/00/22/76/K_Reg_ChecklistSP.pdf</a:t>
            </a:r>
          </a:p>
          <a:p>
            <a:endParaRPr lang="en-US"/>
          </a:p>
        </p:txBody>
      </p:sp>
      <p:sp>
        <p:nvSpPr>
          <p:cNvPr id="4" name="Slide Number Placeholder 3"/>
          <p:cNvSpPr>
            <a:spLocks noGrp="1"/>
          </p:cNvSpPr>
          <p:nvPr>
            <p:ph type="sldNum" sz="quarter" idx="10"/>
          </p:nvPr>
        </p:nvSpPr>
        <p:spPr/>
        <p:txBody>
          <a:bodyPr/>
          <a:lstStyle/>
          <a:p>
            <a:fld id="{82D57526-0F10-48B5-B349-EE9E5879D60B}" type="slidenum">
              <a:rPr lang="en-US" smtClean="0"/>
              <a:t>7</a:t>
            </a:fld>
            <a:endParaRPr lang="en-US"/>
          </a:p>
        </p:txBody>
      </p:sp>
    </p:spTree>
    <p:extLst>
      <p:ext uri="{BB962C8B-B14F-4D97-AF65-F5344CB8AC3E}">
        <p14:creationId xmlns:p14="http://schemas.microsoft.com/office/powerpoint/2010/main" val="406220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Lunch Program Application:  https://www.sdhc.k12.fl.us/doc/list/student-nutrition-services/free-reduced-lunch-application/53-648/</a:t>
            </a:r>
          </a:p>
          <a:p>
            <a:r>
              <a:rPr lang="en-US"/>
              <a:t>HOST </a:t>
            </a:r>
          </a:p>
        </p:txBody>
      </p:sp>
      <p:sp>
        <p:nvSpPr>
          <p:cNvPr id="4" name="Slide Number Placeholder 3"/>
          <p:cNvSpPr>
            <a:spLocks noGrp="1"/>
          </p:cNvSpPr>
          <p:nvPr>
            <p:ph type="sldNum" sz="quarter" idx="10"/>
          </p:nvPr>
        </p:nvSpPr>
        <p:spPr/>
        <p:txBody>
          <a:bodyPr/>
          <a:lstStyle/>
          <a:p>
            <a:fld id="{82D57526-0F10-48B5-B349-EE9E5879D60B}" type="slidenum">
              <a:rPr lang="en-US" smtClean="0"/>
              <a:t>8</a:t>
            </a:fld>
            <a:endParaRPr lang="en-US"/>
          </a:p>
        </p:txBody>
      </p:sp>
    </p:spTree>
    <p:extLst>
      <p:ext uri="{BB962C8B-B14F-4D97-AF65-F5344CB8AC3E}">
        <p14:creationId xmlns:p14="http://schemas.microsoft.com/office/powerpoint/2010/main" val="262047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Follow our </a:t>
            </a:r>
            <a:r>
              <a:rPr lang="en-US" sz="1200" b="0" i="0" u="sng" kern="1200">
                <a:solidFill>
                  <a:schemeClr val="tx1"/>
                </a:solidFill>
                <a:effectLst/>
                <a:latin typeface="+mn-lt"/>
                <a:ea typeface="+mn-ea"/>
                <a:cs typeface="+mn-cs"/>
                <a:hlinkClick r:id="rId3"/>
              </a:rPr>
              <a:t>Ready for Kindergarten</a:t>
            </a:r>
            <a:r>
              <a:rPr lang="en-US" sz="1200" b="0" i="0" kern="1200">
                <a:solidFill>
                  <a:schemeClr val="tx1"/>
                </a:solidFill>
                <a:effectLst/>
                <a:latin typeface="+mn-lt"/>
                <a:ea typeface="+mn-ea"/>
                <a:cs typeface="+mn-cs"/>
              </a:rPr>
              <a:t> monthly checklist to make sure your child is ready for Kindergarten!</a:t>
            </a:r>
          </a:p>
          <a:p>
            <a:r>
              <a:rPr lang="en-US"/>
              <a:t>https://hillsboroughschools.org/docs/00/00/24/24/CountdownKindergartenChecklist.pdf</a:t>
            </a:r>
          </a:p>
        </p:txBody>
      </p:sp>
      <p:sp>
        <p:nvSpPr>
          <p:cNvPr id="4" name="Slide Number Placeholder 3"/>
          <p:cNvSpPr>
            <a:spLocks noGrp="1"/>
          </p:cNvSpPr>
          <p:nvPr>
            <p:ph type="sldNum" sz="quarter" idx="10"/>
          </p:nvPr>
        </p:nvSpPr>
        <p:spPr/>
        <p:txBody>
          <a:bodyPr/>
          <a:lstStyle/>
          <a:p>
            <a:fld id="{82D57526-0F10-48B5-B349-EE9E5879D60B}" type="slidenum">
              <a:rPr lang="en-US" smtClean="0"/>
              <a:t>9</a:t>
            </a:fld>
            <a:endParaRPr lang="en-US"/>
          </a:p>
        </p:txBody>
      </p:sp>
    </p:spTree>
    <p:extLst>
      <p:ext uri="{BB962C8B-B14F-4D97-AF65-F5344CB8AC3E}">
        <p14:creationId xmlns:p14="http://schemas.microsoft.com/office/powerpoint/2010/main" val="103190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Follow our </a:t>
            </a:r>
            <a:r>
              <a:rPr lang="en-US" sz="1200" b="0" i="0" u="sng" kern="1200">
                <a:solidFill>
                  <a:schemeClr val="tx1"/>
                </a:solidFill>
                <a:effectLst/>
                <a:latin typeface="+mn-lt"/>
                <a:ea typeface="+mn-ea"/>
                <a:cs typeface="+mn-cs"/>
                <a:hlinkClick r:id="rId3"/>
              </a:rPr>
              <a:t>Ready for Kindergarten</a:t>
            </a:r>
            <a:r>
              <a:rPr lang="en-US" sz="1200" b="0" i="0" kern="1200">
                <a:solidFill>
                  <a:schemeClr val="tx1"/>
                </a:solidFill>
                <a:effectLst/>
                <a:latin typeface="+mn-lt"/>
                <a:ea typeface="+mn-ea"/>
                <a:cs typeface="+mn-cs"/>
              </a:rPr>
              <a:t> monthly checklist to make sure your child is ready for Kindergarten!</a:t>
            </a:r>
          </a:p>
          <a:p>
            <a:r>
              <a:rPr lang="en-US"/>
              <a:t>https://hillsboroughschools.org/docs/00/00/24/24/CountdownKindergartenChecklist.pdf</a:t>
            </a:r>
          </a:p>
        </p:txBody>
      </p:sp>
      <p:sp>
        <p:nvSpPr>
          <p:cNvPr id="4" name="Slide Number Placeholder 3"/>
          <p:cNvSpPr>
            <a:spLocks noGrp="1"/>
          </p:cNvSpPr>
          <p:nvPr>
            <p:ph type="sldNum" sz="quarter" idx="10"/>
          </p:nvPr>
        </p:nvSpPr>
        <p:spPr/>
        <p:txBody>
          <a:bodyPr/>
          <a:lstStyle/>
          <a:p>
            <a:fld id="{82D57526-0F10-48B5-B349-EE9E5879D60B}" type="slidenum">
              <a:rPr lang="en-US" smtClean="0"/>
              <a:t>10</a:t>
            </a:fld>
            <a:endParaRPr lang="en-US"/>
          </a:p>
        </p:txBody>
      </p:sp>
    </p:spTree>
    <p:extLst>
      <p:ext uri="{BB962C8B-B14F-4D97-AF65-F5344CB8AC3E}">
        <p14:creationId xmlns:p14="http://schemas.microsoft.com/office/powerpoint/2010/main" val="262480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a:p>
          <a:p>
            <a:pPr marL="0" indent="0">
              <a:buFont typeface="Arial" pitchFamily="34" charset="0"/>
              <a:buNone/>
            </a:pPr>
            <a:endParaRPr lang="en-US" b="0"/>
          </a:p>
          <a:p>
            <a:r>
              <a:rPr lang="en-US" b="1"/>
              <a:t>Script:</a:t>
            </a:r>
          </a:p>
          <a:p>
            <a:pPr marL="171450" indent="-171450">
              <a:buFont typeface="Arial" panose="020B0604020202020204" pitchFamily="34" charset="0"/>
              <a:buChar char="•"/>
            </a:pPr>
            <a:r>
              <a:rPr lang="en-US"/>
              <a:t>The supporting themes and corresponding messages elaborate on the overarching message and highlight the three areas that define PTA and what it supports: education, advocacy and community</a:t>
            </a:r>
          </a:p>
          <a:p>
            <a:pPr marL="171450" indent="-171450">
              <a:buFont typeface="Arial" panose="020B0604020202020204" pitchFamily="34" charset="0"/>
              <a:buChar char="•"/>
            </a:pPr>
            <a:r>
              <a:rPr lang="en-US"/>
              <a:t>Focusing PTA’s supporting themes and messages around three key areas is critical to reshaping the current perceptions of PTA</a:t>
            </a:r>
          </a:p>
          <a:p>
            <a:pPr marL="171450" indent="-171450">
              <a:buFont typeface="Arial" panose="020B0604020202020204" pitchFamily="34" charset="0"/>
              <a:buChar char="•"/>
            </a:pPr>
            <a:r>
              <a:rPr lang="en-US"/>
              <a:t>For education, we need to think about: how does PTA support students, teachers and curriculum needs?</a:t>
            </a:r>
          </a:p>
          <a:p>
            <a:pPr marL="171450" indent="-171450">
              <a:buFont typeface="Arial" panose="020B0604020202020204" pitchFamily="34" charset="0"/>
              <a:buChar char="•"/>
            </a:pPr>
            <a:r>
              <a:rPr lang="en-US"/>
              <a:t>With advocacy, we need to consider: how does PTA advocate on behalf of children at your school at the local, state and national levels?</a:t>
            </a:r>
          </a:p>
          <a:p>
            <a:pPr marL="171450" indent="-171450">
              <a:buFont typeface="Arial" panose="020B0604020202020204" pitchFamily="34" charset="0"/>
              <a:buChar char="•"/>
            </a:pPr>
            <a:r>
              <a:rPr lang="en-US"/>
              <a:t>And, for community how is PTA a welcoming, inclusive community, committed to strengthening the connection of all families?</a:t>
            </a:r>
          </a:p>
          <a:p>
            <a:pPr marL="171450" indent="-171450">
              <a:buFont typeface="Arial" panose="020B0604020202020204" pitchFamily="34" charset="0"/>
              <a:buChar char="•"/>
            </a:pPr>
            <a:r>
              <a:rPr lang="en-US"/>
              <a:t>Along with each supporting theme and message, we have developed proof points that are the supporting facts for each theme and literally serve as the “proof”</a:t>
            </a:r>
          </a:p>
          <a:p>
            <a:pPr marL="171450" lvl="0" indent="-171450">
              <a:buFont typeface="Arial" pitchFamily="34" charset="0"/>
              <a:buChar char="•"/>
              <a:defRPr/>
            </a:pPr>
            <a:r>
              <a:rPr lang="en-US" baseline="0"/>
              <a:t>Now we’re going to review each supporting theme in-depth</a:t>
            </a:r>
          </a:p>
          <a:p>
            <a:pPr marL="171450" lvl="0" indent="-171450">
              <a:buFont typeface="Arial" pitchFamily="34" charset="0"/>
              <a:buChar char="•"/>
              <a:defRPr/>
            </a:pPr>
            <a:r>
              <a:rPr lang="en-US" baseline="0"/>
              <a:t>And, as we go through each supporting theme and corresponding proof points, I want you to begin to think about how you can tailor the proof points to your local PTA</a:t>
            </a:r>
            <a:endParaRPr lang="en-US"/>
          </a:p>
          <a:p>
            <a:endParaRPr lang="en-US"/>
          </a:p>
        </p:txBody>
      </p:sp>
      <p:sp>
        <p:nvSpPr>
          <p:cNvPr id="4" name="Slide Number Placeholder 3"/>
          <p:cNvSpPr>
            <a:spLocks noGrp="1"/>
          </p:cNvSpPr>
          <p:nvPr>
            <p:ph type="sldNum" sz="quarter" idx="5"/>
          </p:nvPr>
        </p:nvSpPr>
        <p:spPr/>
        <p:txBody>
          <a:bodyPr/>
          <a:lstStyle/>
          <a:p>
            <a:fld id="{EE429749-3B2F-4443-8963-1CAB883C9E8F}" type="slidenum">
              <a:rPr lang="en-US" smtClean="0"/>
              <a:t>20</a:t>
            </a:fld>
            <a:endParaRPr lang="en-US"/>
          </a:p>
        </p:txBody>
      </p:sp>
    </p:spTree>
    <p:extLst>
      <p:ext uri="{BB962C8B-B14F-4D97-AF65-F5344CB8AC3E}">
        <p14:creationId xmlns:p14="http://schemas.microsoft.com/office/powerpoint/2010/main" val="408718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READY FREDDY</a:t>
            </a:r>
            <a:r>
              <a:rPr lang="en-US" baseline="0"/>
              <a:t> ™ logo and trademark is owned by the University of Pittsburgh Office of Child Development, and is being used under license.  ReadyFreddy.org</a:t>
            </a:r>
            <a:endParaRPr lang="en-US"/>
          </a:p>
        </p:txBody>
      </p:sp>
      <p:sp>
        <p:nvSpPr>
          <p:cNvPr id="4" name="Slide Number Placeholder 3"/>
          <p:cNvSpPr>
            <a:spLocks noGrp="1"/>
          </p:cNvSpPr>
          <p:nvPr>
            <p:ph type="sldNum" sz="quarter" idx="10"/>
          </p:nvPr>
        </p:nvSpPr>
        <p:spPr/>
        <p:txBody>
          <a:bodyPr/>
          <a:lstStyle/>
          <a:p>
            <a:fld id="{82D57526-0F10-48B5-B349-EE9E5879D60B}" type="slidenum">
              <a:rPr lang="en-US" smtClean="0"/>
              <a:t>22</a:t>
            </a:fld>
            <a:endParaRPr lang="en-US"/>
          </a:p>
        </p:txBody>
      </p:sp>
    </p:spTree>
    <p:extLst>
      <p:ext uri="{BB962C8B-B14F-4D97-AF65-F5344CB8AC3E}">
        <p14:creationId xmlns:p14="http://schemas.microsoft.com/office/powerpoint/2010/main" val="27177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F7BFBF-2C7B-4087-840D-026A0A39021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263195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16687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25219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1877708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2600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4239168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F7BFBF-2C7B-4087-840D-026A0A39021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2309364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F7BFBF-2C7B-4087-840D-026A0A39021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29238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F7BFBF-2C7B-4087-840D-026A0A39021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1969441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293137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F7BFBF-2C7B-4087-840D-026A0A390210}"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125232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F7BFBF-2C7B-4087-840D-026A0A390210}"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204103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3F7BFBF-2C7B-4087-840D-026A0A390210}"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207828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7BFBF-2C7B-4087-840D-026A0A390210}"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103036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F7BFBF-2C7B-4087-840D-026A0A390210}"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80758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F7BFBF-2C7B-4087-840D-026A0A390210}"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131825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F7BFBF-2C7B-4087-840D-026A0A390210}" type="datetimeFigureOut">
              <a:rPr lang="en-US" smtClean="0"/>
              <a:t>4/4/2023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FBA1A9-A339-4A4B-AC09-B77562A11083}" type="slidenum">
              <a:rPr lang="en-US" smtClean="0"/>
              <a:t>‹#›</a:t>
            </a:fld>
            <a:endParaRPr lang="en-US"/>
          </a:p>
        </p:txBody>
      </p:sp>
    </p:spTree>
    <p:extLst>
      <p:ext uri="{BB962C8B-B14F-4D97-AF65-F5344CB8AC3E}">
        <p14:creationId xmlns:p14="http://schemas.microsoft.com/office/powerpoint/2010/main" val="801845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hyperlink" Target="http://www.onecommunityglobal.org/stages-of-community-building/" TargetMode="External"/><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thebluediamondgallery.com/legal/advocacy.html" TargetMode="External"/><Relationship Id="rId11" Type="http://schemas.openxmlformats.org/officeDocument/2006/relationships/image" Target="../media/image38.png"/><Relationship Id="rId5" Type="http://schemas.openxmlformats.org/officeDocument/2006/relationships/image" Target="../media/image35.jpeg"/><Relationship Id="rId10" Type="http://schemas.openxmlformats.org/officeDocument/2006/relationships/hyperlink" Target="https://claywelles.new.memberhub.store/store" TargetMode="External"/><Relationship Id="rId4" Type="http://schemas.openxmlformats.org/officeDocument/2006/relationships/hyperlink" Target="https://pxhere.com/en/photo/1201352" TargetMode="External"/><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gis.sdhc.k12.fl.us/schoollocato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hyperlink" Target="https://hillsboroughschools.org/departments/95/hillsborough-choice-options/abou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3.png"/><Relationship Id="rId3" Type="http://schemas.openxmlformats.org/officeDocument/2006/relationships/hyperlink" Target="https://www.fldoe.org/academics/eng-language-learners/" TargetMode="External"/><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hyperlink" Target="http://claywell.mysdhc.org/" TargetMode="Externa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hyperlink" Target="https://wida.wisc.edu/" TargetMode="External"/><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hyperlink" Target="https://www.hillsboroughschools.org/ell" TargetMode="External"/><Relationship Id="rId9" Type="http://schemas.openxmlformats.org/officeDocument/2006/relationships/image" Target="../media/image10.jpe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loridahealth.gov/PROGRAMS-AND-SERVICES/CHILDRENS-HEALTH/school-health/_documents/school-health-entry-exam-form-dh3040-chp-07-2013.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hyperlink" Target="http://www.floridahealth.gov/programs-and-services/immunization/_documents/dh-680-sample.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dhc.k12.fl.us/doc/list/student-nutrition-services/free-reduced-lunch-application/53-648/" TargetMode="External"/><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sdhc.k12.fl.us/doc/141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5665" y="0"/>
            <a:ext cx="12715189"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431" y="5578981"/>
            <a:ext cx="1624587" cy="1624587"/>
          </a:xfrm>
          <a:prstGeom prst="rect">
            <a:avLst/>
          </a:prstGeom>
        </p:spPr>
      </p:pic>
    </p:spTree>
    <p:extLst>
      <p:ext uri="{BB962C8B-B14F-4D97-AF65-F5344CB8AC3E}">
        <p14:creationId xmlns:p14="http://schemas.microsoft.com/office/powerpoint/2010/main" val="379235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00150"/>
          </a:xfrm>
        </p:spPr>
        <p:txBody>
          <a:bodyPr>
            <a:normAutofit fontScale="90000"/>
          </a:bodyPr>
          <a:lstStyle/>
          <a:p>
            <a:r>
              <a:rPr lang="en-US" b="1"/>
              <a:t>Kindergarten Readiness</a:t>
            </a:r>
            <a:br>
              <a:rPr lang="en-US" b="1"/>
            </a:br>
            <a:br>
              <a:rPr lang="en-US"/>
            </a:br>
            <a:endParaRPr lang="en-US"/>
          </a:p>
        </p:txBody>
      </p:sp>
      <p:sp>
        <p:nvSpPr>
          <p:cNvPr id="3" name="Content Placeholder 2"/>
          <p:cNvSpPr>
            <a:spLocks noGrp="1"/>
          </p:cNvSpPr>
          <p:nvPr>
            <p:ph idx="1"/>
          </p:nvPr>
        </p:nvSpPr>
        <p:spPr>
          <a:xfrm>
            <a:off x="2209800" y="1809751"/>
            <a:ext cx="7064202" cy="4231612"/>
          </a:xfrm>
        </p:spPr>
        <p:txBody>
          <a:bodyPr/>
          <a:lstStyle/>
          <a:p>
            <a:endParaRPr lang="en-US"/>
          </a:p>
          <a:p>
            <a:r>
              <a:rPr lang="en-US"/>
              <a:t>Academic Expectations of a Kindergarten Student</a:t>
            </a:r>
          </a:p>
          <a:p>
            <a:endParaRPr lang="en-US"/>
          </a:p>
          <a:p>
            <a:r>
              <a:rPr lang="en-US"/>
              <a:t>What is Kindergarten readiness?</a:t>
            </a:r>
          </a:p>
        </p:txBody>
      </p:sp>
      <p:pic>
        <p:nvPicPr>
          <p:cNvPr id="5" name="Picture 4"/>
          <p:cNvPicPr>
            <a:picLocks noChangeAspect="1"/>
          </p:cNvPicPr>
          <p:nvPr/>
        </p:nvPicPr>
        <p:blipFill>
          <a:blip r:embed="rId3"/>
          <a:stretch>
            <a:fillRect/>
          </a:stretch>
        </p:blipFill>
        <p:spPr>
          <a:xfrm>
            <a:off x="7392306" y="0"/>
            <a:ext cx="1755800" cy="16155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66750" y="1968169"/>
            <a:ext cx="3228975" cy="18954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34" y="5475888"/>
            <a:ext cx="2736581" cy="1382112"/>
          </a:xfrm>
          <a:prstGeom prst="rect">
            <a:avLst/>
          </a:prstGeom>
        </p:spPr>
      </p:pic>
    </p:spTree>
    <p:extLst>
      <p:ext uri="{BB962C8B-B14F-4D97-AF65-F5344CB8AC3E}">
        <p14:creationId xmlns:p14="http://schemas.microsoft.com/office/powerpoint/2010/main" val="196690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52468" y="5161697"/>
            <a:ext cx="1755800" cy="1615580"/>
          </a:xfrm>
          <a:prstGeom prst="rect">
            <a:avLst/>
          </a:prstGeom>
        </p:spPr>
      </p:pic>
      <p:sp>
        <p:nvSpPr>
          <p:cNvPr id="2" name="Title 1"/>
          <p:cNvSpPr>
            <a:spLocks noGrp="1"/>
          </p:cNvSpPr>
          <p:nvPr>
            <p:ph type="title"/>
          </p:nvPr>
        </p:nvSpPr>
        <p:spPr>
          <a:xfrm>
            <a:off x="677334" y="609601"/>
            <a:ext cx="8596668" cy="794084"/>
          </a:xfrm>
        </p:spPr>
        <p:txBody>
          <a:bodyPr>
            <a:normAutofit fontScale="90000"/>
          </a:bodyPr>
          <a:lstStyle/>
          <a:p>
            <a:r>
              <a:rPr lang="en-US" b="1"/>
              <a:t>Steps to be ready!</a:t>
            </a:r>
            <a:br>
              <a:rPr lang="en-US" b="1"/>
            </a:br>
            <a:br>
              <a:rPr lang="en-US" b="1"/>
            </a:br>
            <a:br>
              <a:rPr lang="en-US"/>
            </a:br>
            <a:endParaRPr lang="en-US"/>
          </a:p>
        </p:txBody>
      </p:sp>
      <p:sp>
        <p:nvSpPr>
          <p:cNvPr id="3" name="Content Placeholder 2"/>
          <p:cNvSpPr>
            <a:spLocks noGrp="1"/>
          </p:cNvSpPr>
          <p:nvPr>
            <p:ph idx="1"/>
          </p:nvPr>
        </p:nvSpPr>
        <p:spPr>
          <a:xfrm>
            <a:off x="599721" y="1345466"/>
            <a:ext cx="9444526" cy="4167938"/>
          </a:xfrm>
        </p:spPr>
        <p:txBody>
          <a:bodyPr vert="horz" lIns="91440" tIns="45720" rIns="91440" bIns="45720" rtlCol="0" anchor="t">
            <a:normAutofit fontScale="85000" lnSpcReduction="10000"/>
          </a:bodyPr>
          <a:lstStyle/>
          <a:p>
            <a:r>
              <a:rPr lang="en-US" sz="1900" b="1"/>
              <a:t>Physical</a:t>
            </a:r>
            <a:endParaRPr lang="en-US"/>
          </a:p>
          <a:p>
            <a:pPr lvl="1"/>
            <a:r>
              <a:rPr lang="en-US" sz="1700"/>
              <a:t>Use pencils pens and markers (practicing proper grip)</a:t>
            </a:r>
          </a:p>
          <a:p>
            <a:pPr lvl="1"/>
            <a:r>
              <a:rPr lang="en-US" sz="1700"/>
              <a:t>Cuts with scissors </a:t>
            </a:r>
          </a:p>
          <a:p>
            <a:pPr lvl="1"/>
            <a:r>
              <a:rPr lang="en-US" sz="1700"/>
              <a:t>Throws a ball, skips and hops</a:t>
            </a:r>
          </a:p>
          <a:p>
            <a:pPr lvl="1"/>
            <a:endParaRPr lang="en-US" sz="1700"/>
          </a:p>
          <a:p>
            <a:r>
              <a:rPr lang="en-US" sz="1900" b="1"/>
              <a:t>Emotional</a:t>
            </a:r>
          </a:p>
          <a:p>
            <a:pPr lvl="1"/>
            <a:r>
              <a:rPr lang="en-US" sz="1700"/>
              <a:t>Demonstrates self-control, avoids melt-downs, able to wait for a turn, comfortable with new environments and new people </a:t>
            </a:r>
          </a:p>
          <a:p>
            <a:pPr lvl="1"/>
            <a:r>
              <a:rPr lang="en-US" sz="1700"/>
              <a:t>Visits a variety of places like libraries, museums, future school</a:t>
            </a:r>
          </a:p>
          <a:p>
            <a:pPr lvl="1"/>
            <a:endParaRPr lang="en-US" sz="1700"/>
          </a:p>
          <a:p>
            <a:r>
              <a:rPr lang="en-US" sz="1700" b="1">
                <a:ea typeface="+mn-lt"/>
                <a:cs typeface="+mn-lt"/>
              </a:rPr>
              <a:t>Social</a:t>
            </a:r>
            <a:endParaRPr lang="en-US" sz="1700">
              <a:ea typeface="+mn-lt"/>
              <a:cs typeface="+mn-lt"/>
            </a:endParaRPr>
          </a:p>
          <a:p>
            <a:pPr lvl="1"/>
            <a:r>
              <a:rPr lang="en-US" sz="1700">
                <a:ea typeface="+mn-lt"/>
                <a:cs typeface="+mn-lt"/>
              </a:rPr>
              <a:t>Plays well with others, shares, resolves conflicts with words</a:t>
            </a:r>
          </a:p>
          <a:p>
            <a:pPr lvl="1"/>
            <a:r>
              <a:rPr lang="en-US" sz="1700">
                <a:ea typeface="+mn-lt"/>
                <a:cs typeface="+mn-lt"/>
              </a:rPr>
              <a:t>Uses proper safety measures, is provided opportunities to play with other children: sports, park,  etc…</a:t>
            </a:r>
          </a:p>
          <a:p>
            <a:pPr lvl="1"/>
            <a:endParaRPr lang="en-US" sz="1700"/>
          </a:p>
          <a:p>
            <a:pPr lvl="1"/>
            <a:endParaRPr lang="en-US" sz="1700"/>
          </a:p>
          <a:p>
            <a:pPr lvl="1"/>
            <a:endParaRPr lang="en-US"/>
          </a:p>
          <a:p>
            <a:endParaRPr lang="en-US"/>
          </a:p>
          <a:p>
            <a:pPr lvl="1"/>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705" y="53662"/>
            <a:ext cx="3228975" cy="18954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834" y="5475888"/>
            <a:ext cx="2736581" cy="1382112"/>
          </a:xfrm>
          <a:prstGeom prst="rect">
            <a:avLst/>
          </a:prstGeom>
        </p:spPr>
      </p:pic>
    </p:spTree>
    <p:extLst>
      <p:ext uri="{BB962C8B-B14F-4D97-AF65-F5344CB8AC3E}">
        <p14:creationId xmlns:p14="http://schemas.microsoft.com/office/powerpoint/2010/main" val="114596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518202" y="4667233"/>
            <a:ext cx="1755800" cy="1615580"/>
          </a:xfrm>
          <a:prstGeom prst="rect">
            <a:avLst/>
          </a:prstGeom>
        </p:spPr>
      </p:pic>
      <p:sp>
        <p:nvSpPr>
          <p:cNvPr id="2" name="Title 1"/>
          <p:cNvSpPr>
            <a:spLocks noGrp="1"/>
          </p:cNvSpPr>
          <p:nvPr>
            <p:ph type="title"/>
          </p:nvPr>
        </p:nvSpPr>
        <p:spPr>
          <a:xfrm>
            <a:off x="677334" y="609600"/>
            <a:ext cx="8596668" cy="595745"/>
          </a:xfrm>
        </p:spPr>
        <p:txBody>
          <a:bodyPr>
            <a:normAutofit fontScale="90000"/>
          </a:bodyPr>
          <a:lstStyle/>
          <a:p>
            <a:r>
              <a:rPr lang="en-US" b="1"/>
              <a:t>Steps to be ready!</a:t>
            </a:r>
            <a:br>
              <a:rPr lang="en-US" b="1"/>
            </a:br>
            <a:br>
              <a:rPr lang="en-US" b="1"/>
            </a:br>
            <a:br>
              <a:rPr lang="en-US"/>
            </a:br>
            <a:endParaRPr lang="en-US"/>
          </a:p>
        </p:txBody>
      </p:sp>
      <p:sp>
        <p:nvSpPr>
          <p:cNvPr id="3" name="Content Placeholder 2"/>
          <p:cNvSpPr>
            <a:spLocks noGrp="1"/>
          </p:cNvSpPr>
          <p:nvPr>
            <p:ph idx="1"/>
          </p:nvPr>
        </p:nvSpPr>
        <p:spPr>
          <a:xfrm>
            <a:off x="878747" y="901186"/>
            <a:ext cx="7997285" cy="4968672"/>
          </a:xfrm>
        </p:spPr>
        <p:txBody>
          <a:bodyPr vert="horz" lIns="91440" tIns="45720" rIns="91440" bIns="45720" rtlCol="0" anchor="t">
            <a:normAutofit fontScale="77500" lnSpcReduction="20000"/>
          </a:bodyPr>
          <a:lstStyle/>
          <a:p>
            <a:pPr marL="0" indent="0">
              <a:buNone/>
            </a:pPr>
            <a:endParaRPr lang="en-US"/>
          </a:p>
          <a:p>
            <a:r>
              <a:rPr lang="en-US" b="1"/>
              <a:t>General</a:t>
            </a:r>
          </a:p>
          <a:p>
            <a:pPr lvl="1"/>
            <a:r>
              <a:rPr lang="en-US"/>
              <a:t>Can sit and listen attentively for several minutes at a time</a:t>
            </a:r>
          </a:p>
          <a:p>
            <a:pPr lvl="1"/>
            <a:r>
              <a:rPr lang="en-US"/>
              <a:t>Has ability to focus on tasks independently</a:t>
            </a:r>
          </a:p>
          <a:p>
            <a:pPr lvl="1"/>
            <a:endParaRPr lang="en-US"/>
          </a:p>
          <a:p>
            <a:r>
              <a:rPr lang="en-US" b="1"/>
              <a:t> Ready to Read</a:t>
            </a:r>
          </a:p>
          <a:p>
            <a:pPr lvl="1"/>
            <a:r>
              <a:rPr lang="en-US"/>
              <a:t>Has knowledge of letters &amp; letter sounds</a:t>
            </a:r>
          </a:p>
          <a:p>
            <a:pPr lvl="1"/>
            <a:r>
              <a:rPr lang="en-US"/>
              <a:t>Listens attentively to all kinds of books being read to him/her every day</a:t>
            </a:r>
          </a:p>
          <a:p>
            <a:pPr lvl="1"/>
            <a:r>
              <a:rPr lang="en-US"/>
              <a:t>Asks and answers questions about text</a:t>
            </a:r>
          </a:p>
          <a:p>
            <a:pPr marL="457200" lvl="1" indent="0">
              <a:buNone/>
            </a:pPr>
            <a:endParaRPr lang="en-US"/>
          </a:p>
          <a:p>
            <a:r>
              <a:rPr lang="en-US" b="1"/>
              <a:t> Ready to Write</a:t>
            </a:r>
          </a:p>
          <a:p>
            <a:pPr lvl="1"/>
            <a:r>
              <a:rPr lang="en-US">
                <a:ea typeface="+mn-lt"/>
                <a:cs typeface="+mn-lt"/>
              </a:rPr>
              <a:t>Holds pencil and crayons with the proper grip</a:t>
            </a:r>
          </a:p>
          <a:p>
            <a:pPr lvl="1"/>
            <a:r>
              <a:rPr lang="en-US">
                <a:ea typeface="+mn-lt"/>
                <a:cs typeface="+mn-lt"/>
              </a:rPr>
              <a:t>Writes name  </a:t>
            </a:r>
            <a:r>
              <a:rPr lang="en-US">
                <a:solidFill>
                  <a:srgbClr val="00B050"/>
                </a:solidFill>
                <a:ea typeface="+mn-lt"/>
                <a:cs typeface="+mn-lt"/>
              </a:rPr>
              <a:t>(using only one capital at the beginning of the name)</a:t>
            </a:r>
          </a:p>
          <a:p>
            <a:pPr lvl="1"/>
            <a:endParaRPr lang="en-US">
              <a:solidFill>
                <a:srgbClr val="00B050"/>
              </a:solidFill>
              <a:ea typeface="+mn-lt"/>
              <a:cs typeface="+mn-lt"/>
            </a:endParaRPr>
          </a:p>
          <a:p>
            <a:r>
              <a:rPr lang="en-US" b="1"/>
              <a:t>Ready for Math</a:t>
            </a:r>
          </a:p>
          <a:p>
            <a:pPr lvl="1"/>
            <a:r>
              <a:rPr lang="en-US"/>
              <a:t>Has knowledge of numbers and counting</a:t>
            </a:r>
          </a:p>
          <a:p>
            <a:pPr lvl="1"/>
            <a:r>
              <a:rPr lang="en-US"/>
              <a:t>Has knowledge of shapes and patterns</a:t>
            </a:r>
            <a:endParaRPr lang="en-US">
              <a:solidFill>
                <a:srgbClr val="00B050"/>
              </a:solidFill>
              <a:ea typeface="+mn-lt"/>
              <a:cs typeface="+mn-lt"/>
            </a:endParaRPr>
          </a:p>
          <a:p>
            <a:pPr lvl="1"/>
            <a:endParaRPr lang="en-US">
              <a:solidFill>
                <a:srgbClr val="00B050"/>
              </a:solidFill>
              <a:ea typeface="+mn-lt"/>
              <a:cs typeface="+mn-lt"/>
            </a:endParaRPr>
          </a:p>
          <a:p>
            <a:pPr lvl="1"/>
            <a:endParaRPr lang="en-US">
              <a:ea typeface="+mn-lt"/>
              <a:cs typeface="+mn-lt"/>
            </a:endParaRPr>
          </a:p>
          <a:p>
            <a:pPr lvl="1"/>
            <a:endParaRPr lang="en-US">
              <a:ea typeface="+mn-lt"/>
              <a:cs typeface="+mn-lt"/>
            </a:endParaRPr>
          </a:p>
          <a:p>
            <a:pPr marL="457200" lvl="1" indent="0">
              <a:buNone/>
            </a:pPr>
            <a:endParaRPr lang="en-US"/>
          </a:p>
          <a:p>
            <a:pPr lvl="1"/>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6032" y="0"/>
            <a:ext cx="3228975" cy="18954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834" y="5943600"/>
            <a:ext cx="2736581" cy="914400"/>
          </a:xfrm>
          <a:prstGeom prst="rect">
            <a:avLst/>
          </a:prstGeom>
        </p:spPr>
      </p:pic>
    </p:spTree>
    <p:extLst>
      <p:ext uri="{BB962C8B-B14F-4D97-AF65-F5344CB8AC3E}">
        <p14:creationId xmlns:p14="http://schemas.microsoft.com/office/powerpoint/2010/main" val="4048418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52102" y="4786063"/>
            <a:ext cx="1755800" cy="1615580"/>
          </a:xfrm>
          <a:prstGeom prst="rect">
            <a:avLst/>
          </a:prstGeom>
        </p:spPr>
      </p:pic>
      <p:sp>
        <p:nvSpPr>
          <p:cNvPr id="2" name="Title 1"/>
          <p:cNvSpPr>
            <a:spLocks noGrp="1"/>
          </p:cNvSpPr>
          <p:nvPr>
            <p:ph type="title"/>
          </p:nvPr>
        </p:nvSpPr>
        <p:spPr>
          <a:xfrm>
            <a:off x="677334" y="609601"/>
            <a:ext cx="8596668" cy="794084"/>
          </a:xfrm>
        </p:spPr>
        <p:txBody>
          <a:bodyPr>
            <a:normAutofit fontScale="90000"/>
          </a:bodyPr>
          <a:lstStyle/>
          <a:p>
            <a:r>
              <a:rPr lang="en-US" b="1"/>
              <a:t>Steps to be ready!</a:t>
            </a:r>
            <a:br>
              <a:rPr lang="en-US" b="1"/>
            </a:br>
            <a:br>
              <a:rPr lang="en-US" b="1"/>
            </a:br>
            <a:br>
              <a:rPr lang="en-US"/>
            </a:b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0620" y="0"/>
            <a:ext cx="3228975" cy="18954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834" y="5475888"/>
            <a:ext cx="2736581" cy="1382112"/>
          </a:xfrm>
          <a:prstGeom prst="rect">
            <a:avLst/>
          </a:prstGeom>
        </p:spPr>
      </p:pic>
      <p:sp>
        <p:nvSpPr>
          <p:cNvPr id="8" name="Content Placeholder 7">
            <a:extLst>
              <a:ext uri="{FF2B5EF4-FFF2-40B4-BE49-F238E27FC236}">
                <a16:creationId xmlns:a16="http://schemas.microsoft.com/office/drawing/2014/main" id="{57C0E99F-2BE2-3032-901D-0FC3B0820893}"/>
              </a:ext>
            </a:extLst>
          </p:cNvPr>
          <p:cNvSpPr>
            <a:spLocks noGrp="1"/>
          </p:cNvSpPr>
          <p:nvPr>
            <p:ph idx="1"/>
          </p:nvPr>
        </p:nvSpPr>
        <p:spPr>
          <a:xfrm>
            <a:off x="677334" y="1397080"/>
            <a:ext cx="8596668" cy="3880773"/>
          </a:xfrm>
        </p:spPr>
        <p:txBody>
          <a:bodyPr>
            <a:normAutofit lnSpcReduction="10000"/>
          </a:bodyPr>
          <a:lstStyle/>
          <a:p>
            <a:r>
              <a:rPr lang="en-US" b="1">
                <a:ea typeface="+mn-lt"/>
                <a:cs typeface="+mn-lt"/>
              </a:rPr>
              <a:t>Cafeteria Skills</a:t>
            </a:r>
            <a:endParaRPr lang="en-US">
              <a:ea typeface="+mn-lt"/>
              <a:cs typeface="+mn-lt"/>
            </a:endParaRPr>
          </a:p>
          <a:p>
            <a:pPr lvl="1"/>
            <a:r>
              <a:rPr lang="en-US">
                <a:ea typeface="+mn-lt"/>
                <a:cs typeface="+mn-lt"/>
              </a:rPr>
              <a:t>Can independently open milk, packages, juice boxes, </a:t>
            </a:r>
            <a:r>
              <a:rPr lang="en-US" err="1">
                <a:ea typeface="+mn-lt"/>
                <a:cs typeface="+mn-lt"/>
              </a:rPr>
              <a:t>etc</a:t>
            </a:r>
            <a:r>
              <a:rPr lang="en-US">
                <a:ea typeface="+mn-lt"/>
                <a:cs typeface="+mn-lt"/>
              </a:rPr>
              <a:t>…</a:t>
            </a:r>
          </a:p>
          <a:p>
            <a:pPr lvl="1"/>
            <a:r>
              <a:rPr lang="en-US">
                <a:ea typeface="+mn-lt"/>
                <a:cs typeface="+mn-lt"/>
              </a:rPr>
              <a:t>Uses good manners – keeps area clean, doesn’t play with food</a:t>
            </a:r>
          </a:p>
          <a:p>
            <a:pPr lvl="1"/>
            <a:r>
              <a:rPr lang="en-US">
                <a:ea typeface="+mn-lt"/>
                <a:cs typeface="+mn-lt"/>
              </a:rPr>
              <a:t>Doesn’t share food (food allergies)</a:t>
            </a:r>
          </a:p>
          <a:p>
            <a:pPr marL="457200" lvl="1" indent="0">
              <a:buNone/>
            </a:pPr>
            <a:endParaRPr lang="en-US">
              <a:ea typeface="+mn-lt"/>
              <a:cs typeface="+mn-lt"/>
            </a:endParaRPr>
          </a:p>
          <a:p>
            <a:r>
              <a:rPr lang="en-US" b="1"/>
              <a:t>Independent Personal Care</a:t>
            </a:r>
          </a:p>
          <a:p>
            <a:pPr lvl="1"/>
            <a:r>
              <a:rPr lang="en-US"/>
              <a:t>Can use restroom </a:t>
            </a:r>
          </a:p>
          <a:p>
            <a:pPr lvl="1"/>
            <a:r>
              <a:rPr lang="en-US"/>
              <a:t>Can wash hands</a:t>
            </a:r>
          </a:p>
          <a:p>
            <a:pPr lvl="1"/>
            <a:r>
              <a:rPr lang="en-US"/>
              <a:t>Can blow nose</a:t>
            </a:r>
          </a:p>
          <a:p>
            <a:pPr lvl="1"/>
            <a:r>
              <a:rPr lang="en-US"/>
              <a:t>Can independently tie shoes (or use Velcro)</a:t>
            </a:r>
          </a:p>
          <a:p>
            <a:pPr lvl="1"/>
            <a:r>
              <a:rPr lang="en-US"/>
              <a:t>Can zips, snap and button own clothes</a:t>
            </a:r>
          </a:p>
          <a:p>
            <a:endParaRPr lang="en-US"/>
          </a:p>
        </p:txBody>
      </p:sp>
    </p:spTree>
    <p:extLst>
      <p:ext uri="{BB962C8B-B14F-4D97-AF65-F5344CB8AC3E}">
        <p14:creationId xmlns:p14="http://schemas.microsoft.com/office/powerpoint/2010/main" val="960285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264A-027C-BF0A-5B44-066AA89913E6}"/>
              </a:ext>
            </a:extLst>
          </p:cNvPr>
          <p:cNvSpPr>
            <a:spLocks noGrp="1"/>
          </p:cNvSpPr>
          <p:nvPr>
            <p:ph type="title"/>
          </p:nvPr>
        </p:nvSpPr>
        <p:spPr/>
        <p:txBody>
          <a:bodyPr/>
          <a:lstStyle/>
          <a:p>
            <a:r>
              <a:rPr lang="en-US"/>
              <a:t>Important Tips</a:t>
            </a:r>
          </a:p>
        </p:txBody>
      </p:sp>
      <p:sp>
        <p:nvSpPr>
          <p:cNvPr id="3" name="Content Placeholder 2">
            <a:extLst>
              <a:ext uri="{FF2B5EF4-FFF2-40B4-BE49-F238E27FC236}">
                <a16:creationId xmlns:a16="http://schemas.microsoft.com/office/drawing/2014/main" id="{488B895F-CBC9-144E-8003-0DF34306E884}"/>
              </a:ext>
            </a:extLst>
          </p:cNvPr>
          <p:cNvSpPr>
            <a:spLocks noGrp="1"/>
          </p:cNvSpPr>
          <p:nvPr>
            <p:ph idx="1"/>
          </p:nvPr>
        </p:nvSpPr>
        <p:spPr>
          <a:xfrm>
            <a:off x="677334" y="1387857"/>
            <a:ext cx="8596668" cy="3880773"/>
          </a:xfrm>
        </p:spPr>
        <p:txBody>
          <a:bodyPr vert="horz" lIns="91440" tIns="45720" rIns="91440" bIns="45720" rtlCol="0" anchor="t">
            <a:normAutofit/>
          </a:bodyPr>
          <a:lstStyle/>
          <a:p>
            <a:pPr lvl="1"/>
            <a:r>
              <a:rPr lang="en-US" sz="1800">
                <a:ea typeface="+mn-lt"/>
                <a:cs typeface="+mn-lt"/>
              </a:rPr>
              <a:t>Focus on lower-case letters when practicing sounds</a:t>
            </a:r>
          </a:p>
          <a:p>
            <a:pPr lvl="1"/>
            <a:r>
              <a:rPr lang="en-US" sz="1800">
                <a:ea typeface="+mn-lt"/>
                <a:cs typeface="+mn-lt"/>
              </a:rPr>
              <a:t>Please choose Velcro (note: Most kids can learn to tie shoes around 5 years old but the dexterity to do it stays tied all day takes a bit longer to develop.)</a:t>
            </a:r>
          </a:p>
          <a:p>
            <a:pPr lvl="1"/>
            <a:r>
              <a:rPr lang="en-US" sz="1800">
                <a:ea typeface="+mn-lt"/>
                <a:cs typeface="+mn-lt"/>
              </a:rPr>
              <a:t>Avoid light-up shoes, sequins, and other distracting clothing or jewelry (note: We sit on the carpet for most of our lessons.)</a:t>
            </a:r>
          </a:p>
          <a:p>
            <a:pPr lvl="1"/>
            <a:r>
              <a:rPr lang="en-US" sz="1800">
                <a:ea typeface="+mn-lt"/>
                <a:cs typeface="+mn-lt"/>
              </a:rPr>
              <a:t>Build fine motor skills with activities like playdoh, fingerpainting, stringing beads, and crafts involving tearing paper, cutting, and pasting</a:t>
            </a:r>
            <a:endParaRPr lang="en-US" sz="1800"/>
          </a:p>
        </p:txBody>
      </p:sp>
    </p:spTree>
    <p:extLst>
      <p:ext uri="{BB962C8B-B14F-4D97-AF65-F5344CB8AC3E}">
        <p14:creationId xmlns:p14="http://schemas.microsoft.com/office/powerpoint/2010/main" val="3588982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Daily Routines</a:t>
            </a:r>
          </a:p>
        </p:txBody>
      </p:sp>
      <p:sp>
        <p:nvSpPr>
          <p:cNvPr id="3" name="Content Placeholder 2"/>
          <p:cNvSpPr>
            <a:spLocks noGrp="1"/>
          </p:cNvSpPr>
          <p:nvPr>
            <p:ph idx="1"/>
          </p:nvPr>
        </p:nvSpPr>
        <p:spPr>
          <a:xfrm>
            <a:off x="1160292" y="1456431"/>
            <a:ext cx="6031626" cy="3880773"/>
          </a:xfrm>
        </p:spPr>
        <p:txBody>
          <a:bodyPr/>
          <a:lstStyle/>
          <a:p>
            <a:r>
              <a:rPr lang="en-US"/>
              <a:t>Morning Procedures (Breakfast)</a:t>
            </a:r>
          </a:p>
          <a:p>
            <a:r>
              <a:rPr lang="en-US"/>
              <a:t>Reading (Read-aloud, Phonics, Rotations)</a:t>
            </a:r>
          </a:p>
          <a:p>
            <a:r>
              <a:rPr lang="en-US"/>
              <a:t>Writing (We do, I do, You do)</a:t>
            </a:r>
          </a:p>
          <a:p>
            <a:r>
              <a:rPr lang="en-US"/>
              <a:t>Math  (Manipulatives, rotations)</a:t>
            </a:r>
          </a:p>
          <a:p>
            <a:r>
              <a:rPr lang="en-US"/>
              <a:t>Science (long term investigations, STEM, hands on)</a:t>
            </a:r>
          </a:p>
          <a:p>
            <a:r>
              <a:rPr lang="en-US"/>
              <a:t>Social Studies/Skills</a:t>
            </a:r>
          </a:p>
          <a:p>
            <a:r>
              <a:rPr lang="en-US"/>
              <a:t>Lunch</a:t>
            </a:r>
          </a:p>
          <a:p>
            <a:r>
              <a:rPr lang="en-US"/>
              <a:t>Outside Time</a:t>
            </a:r>
          </a:p>
          <a:p>
            <a:r>
              <a:rPr lang="en-US"/>
              <a:t>Afternoon Procedures (Dismissal)</a:t>
            </a:r>
          </a:p>
          <a:p>
            <a:pPr marL="0" indent="0">
              <a:buNone/>
            </a:pPr>
            <a:endParaRPr lang="en-US"/>
          </a:p>
        </p:txBody>
      </p:sp>
    </p:spTree>
    <p:extLst>
      <p:ext uri="{BB962C8B-B14F-4D97-AF65-F5344CB8AC3E}">
        <p14:creationId xmlns:p14="http://schemas.microsoft.com/office/powerpoint/2010/main" val="3414785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8440-0F54-459F-B2A2-AC0A3B6F5E85}"/>
              </a:ext>
            </a:extLst>
          </p:cNvPr>
          <p:cNvSpPr>
            <a:spLocks noGrp="1"/>
          </p:cNvSpPr>
          <p:nvPr>
            <p:ph type="title"/>
          </p:nvPr>
        </p:nvSpPr>
        <p:spPr>
          <a:xfrm>
            <a:off x="677334" y="361950"/>
            <a:ext cx="8596668" cy="1320800"/>
          </a:xfrm>
        </p:spPr>
        <p:txBody>
          <a:bodyPr/>
          <a:lstStyle/>
          <a:p>
            <a:r>
              <a:rPr lang="en-US"/>
              <a:t>Around the Classroom</a:t>
            </a:r>
          </a:p>
        </p:txBody>
      </p:sp>
      <p:pic>
        <p:nvPicPr>
          <p:cNvPr id="6" name="Content Placeholder 5" descr="Text, whiteboard&#10;&#10;Description automatically generated">
            <a:extLst>
              <a:ext uri="{FF2B5EF4-FFF2-40B4-BE49-F238E27FC236}">
                <a16:creationId xmlns:a16="http://schemas.microsoft.com/office/drawing/2014/main" id="{DB6B7D9C-D5EB-41E3-AB26-6BCEB8D02C17}"/>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28263" y="1022350"/>
            <a:ext cx="2042667" cy="2468880"/>
          </a:xfrm>
        </p:spPr>
      </p:pic>
      <p:pic>
        <p:nvPicPr>
          <p:cNvPr id="10" name="Picture 9" descr="Text&#10;&#10;Description automatically generated">
            <a:extLst>
              <a:ext uri="{FF2B5EF4-FFF2-40B4-BE49-F238E27FC236}">
                <a16:creationId xmlns:a16="http://schemas.microsoft.com/office/drawing/2014/main" id="{856FF3A8-8476-48FD-AF1C-E0A4B9660C5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817991" y="1022350"/>
            <a:ext cx="2042667" cy="2468880"/>
          </a:xfrm>
          <a:prstGeom prst="rect">
            <a:avLst/>
          </a:prstGeom>
        </p:spPr>
      </p:pic>
      <p:pic>
        <p:nvPicPr>
          <p:cNvPr id="8" name="Picture 7" descr="A picture containing text, shelf, bookshelf, shop&#10;&#10;Description automatically generated">
            <a:extLst>
              <a:ext uri="{FF2B5EF4-FFF2-40B4-BE49-F238E27FC236}">
                <a16:creationId xmlns:a16="http://schemas.microsoft.com/office/drawing/2014/main" id="{99189AE0-1346-48E3-BB17-9B688EF8DE0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945669" y="1022350"/>
            <a:ext cx="2042667" cy="2468880"/>
          </a:xfrm>
          <a:prstGeom prst="rect">
            <a:avLst/>
          </a:prstGeom>
        </p:spPr>
      </p:pic>
      <p:pic>
        <p:nvPicPr>
          <p:cNvPr id="12" name="Picture 11" descr="Text&#10;&#10;Description automatically generated">
            <a:extLst>
              <a:ext uri="{FF2B5EF4-FFF2-40B4-BE49-F238E27FC236}">
                <a16:creationId xmlns:a16="http://schemas.microsoft.com/office/drawing/2014/main" id="{6F9260A9-4E46-4F8C-A724-444B655EC424}"/>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671701" y="3625916"/>
            <a:ext cx="2042667" cy="2468880"/>
          </a:xfrm>
          <a:prstGeom prst="rect">
            <a:avLst/>
          </a:prstGeom>
        </p:spPr>
      </p:pic>
      <p:pic>
        <p:nvPicPr>
          <p:cNvPr id="14" name="Picture 13" descr="Letter&#10;&#10;Description automatically generated with medium confidence">
            <a:extLst>
              <a:ext uri="{FF2B5EF4-FFF2-40B4-BE49-F238E27FC236}">
                <a16:creationId xmlns:a16="http://schemas.microsoft.com/office/drawing/2014/main" id="{D27D5617-D65A-4465-B555-67A6D0461A81}"/>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7066451" y="1022350"/>
            <a:ext cx="2042667" cy="2468880"/>
          </a:xfrm>
          <a:prstGeom prst="rect">
            <a:avLst/>
          </a:prstGeom>
        </p:spPr>
      </p:pic>
      <p:pic>
        <p:nvPicPr>
          <p:cNvPr id="16" name="Picture 15" descr="Text, calendar, whiteboard&#10;&#10;Description automatically generated">
            <a:extLst>
              <a:ext uri="{FF2B5EF4-FFF2-40B4-BE49-F238E27FC236}">
                <a16:creationId xmlns:a16="http://schemas.microsoft.com/office/drawing/2014/main" id="{895E6036-2367-41BC-AA41-556E86D3EB30}"/>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7066451" y="3625916"/>
            <a:ext cx="2042667" cy="2468880"/>
          </a:xfrm>
          <a:prstGeom prst="rect">
            <a:avLst/>
          </a:prstGeom>
        </p:spPr>
      </p:pic>
      <p:pic>
        <p:nvPicPr>
          <p:cNvPr id="18" name="Picture 17" descr="Text, letter&#10;&#10;Description automatically generated">
            <a:extLst>
              <a:ext uri="{FF2B5EF4-FFF2-40B4-BE49-F238E27FC236}">
                <a16:creationId xmlns:a16="http://schemas.microsoft.com/office/drawing/2014/main" id="{667917D9-E9AF-4E50-86D6-3CBB829903C5}"/>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2817991" y="3625916"/>
            <a:ext cx="2042667" cy="2468880"/>
          </a:xfrm>
          <a:prstGeom prst="rect">
            <a:avLst/>
          </a:prstGeom>
        </p:spPr>
      </p:pic>
      <p:pic>
        <p:nvPicPr>
          <p:cNvPr id="20" name="Picture 19" descr="Text, whiteboard&#10;&#10;Description automatically generated">
            <a:extLst>
              <a:ext uri="{FF2B5EF4-FFF2-40B4-BE49-F238E27FC236}">
                <a16:creationId xmlns:a16="http://schemas.microsoft.com/office/drawing/2014/main" id="{0C5CBCA4-BEB3-47B1-99FC-346AB9E14FCC}"/>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4945669" y="3625916"/>
            <a:ext cx="2042667" cy="2468880"/>
          </a:xfrm>
          <a:prstGeom prst="rect">
            <a:avLst/>
          </a:prstGeom>
        </p:spPr>
      </p:pic>
      <p:pic>
        <p:nvPicPr>
          <p:cNvPr id="23" name="Content Placeholder 5" descr="Text, whiteboard&#10;&#10;Description automatically generated">
            <a:extLst>
              <a:ext uri="{FF2B5EF4-FFF2-40B4-BE49-F238E27FC236}">
                <a16:creationId xmlns:a16="http://schemas.microsoft.com/office/drawing/2014/main" id="{09FC1539-AD06-4D17-BF92-FDA940BB6CE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71701" y="1022350"/>
            <a:ext cx="2042667" cy="2468880"/>
          </a:xfrm>
          <a:prstGeom prst="rect">
            <a:avLst/>
          </a:prstGeom>
        </p:spPr>
      </p:pic>
      <p:pic>
        <p:nvPicPr>
          <p:cNvPr id="24" name="Picture 23" descr="Text&#10;&#10;Description automatically generated">
            <a:extLst>
              <a:ext uri="{FF2B5EF4-FFF2-40B4-BE49-F238E27FC236}">
                <a16:creationId xmlns:a16="http://schemas.microsoft.com/office/drawing/2014/main" id="{E4F96C35-2895-409D-A349-2F071F14CE1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817991" y="1022350"/>
            <a:ext cx="2042667" cy="2468880"/>
          </a:xfrm>
          <a:prstGeom prst="rect">
            <a:avLst/>
          </a:prstGeom>
        </p:spPr>
      </p:pic>
    </p:spTree>
    <p:extLst>
      <p:ext uri="{BB962C8B-B14F-4D97-AF65-F5344CB8AC3E}">
        <p14:creationId xmlns:p14="http://schemas.microsoft.com/office/powerpoint/2010/main" val="378030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EA3DE74-31A6-48AD-8C0A-E33A679BAF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7" name="Straight Connector 16">
              <a:extLst>
                <a:ext uri="{FF2B5EF4-FFF2-40B4-BE49-F238E27FC236}">
                  <a16:creationId xmlns:a16="http://schemas.microsoft.com/office/drawing/2014/main" id="{AFFDDEBC-790E-43B4-8282-92702E0A89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3F624CC-585A-4177-8E95-77462EA61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B18999F3-4745-477E-B6DA-E5B0BCD53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B780C728-EC47-4108-8DC4-B5ACDAD0B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5535F23-07A0-49FD-BF88-208C0FBEE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944D95CD-2ADB-4E41-AFD2-5ED06FD6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36509339-BF07-4ED1-B1DA-74D2D956F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6317DACF-CCA7-442B-B867-2CF567E4B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7E917ACA-0CB0-4A07-9594-33E63B91B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21DF86A2-1E2E-48FD-8EF7-F9D6744FA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0D68440-0F54-459F-B2A2-AC0A3B6F5E85}"/>
              </a:ext>
            </a:extLst>
          </p:cNvPr>
          <p:cNvSpPr>
            <a:spLocks noGrp="1"/>
          </p:cNvSpPr>
          <p:nvPr>
            <p:ph type="title"/>
          </p:nvPr>
        </p:nvSpPr>
        <p:spPr>
          <a:xfrm>
            <a:off x="4771696" y="593520"/>
            <a:ext cx="3165212" cy="2339460"/>
          </a:xfrm>
        </p:spPr>
        <p:txBody>
          <a:bodyPr vert="horz" lIns="91440" tIns="45720" rIns="91440" bIns="45720" rtlCol="0" anchor="b">
            <a:normAutofit/>
          </a:bodyPr>
          <a:lstStyle/>
          <a:p>
            <a:pPr algn="r"/>
            <a:r>
              <a:rPr lang="en-US" sz="4400"/>
              <a:t>Around the School</a:t>
            </a:r>
          </a:p>
        </p:txBody>
      </p:sp>
      <p:pic>
        <p:nvPicPr>
          <p:cNvPr id="9" name="Picture 8" descr="A picture containing text, ceiling, indoor, table&#10;&#10;Description automatically generated">
            <a:extLst>
              <a:ext uri="{FF2B5EF4-FFF2-40B4-BE49-F238E27FC236}">
                <a16:creationId xmlns:a16="http://schemas.microsoft.com/office/drawing/2014/main" id="{4326BC34-C99F-42C9-85C2-69A8A370CA32}"/>
              </a:ext>
            </a:extLst>
          </p:cNvPr>
          <p:cNvPicPr>
            <a:picLocks noChangeAspect="1"/>
          </p:cNvPicPr>
          <p:nvPr/>
        </p:nvPicPr>
        <p:blipFill rotWithShape="1">
          <a:blip r:embed="rId2">
            <a:extLst>
              <a:ext uri="{28A0092B-C50C-407E-A947-70E740481C1C}">
                <a14:useLocalDpi xmlns:a14="http://schemas.microsoft.com/office/drawing/2010/main" val="0"/>
              </a:ext>
            </a:extLst>
          </a:blip>
          <a:srcRect l="16056" r="15141" b="-3"/>
          <a:stretch/>
        </p:blipFill>
        <p:spPr>
          <a:xfrm>
            <a:off x="319203" y="10"/>
            <a:ext cx="3153384" cy="3437494"/>
          </a:xfrm>
          <a:custGeom>
            <a:avLst/>
            <a:gdLst/>
            <a:ahLst/>
            <a:cxnLst/>
            <a:rect l="l" t="t" r="r" b="b"/>
            <a:pathLst>
              <a:path w="3153384" h="3437504">
                <a:moveTo>
                  <a:pt x="511180" y="0"/>
                </a:moveTo>
                <a:lnTo>
                  <a:pt x="3153384" y="0"/>
                </a:lnTo>
                <a:lnTo>
                  <a:pt x="2638832" y="3437504"/>
                </a:lnTo>
                <a:lnTo>
                  <a:pt x="0" y="3437504"/>
                </a:lnTo>
                <a:close/>
              </a:path>
            </a:pathLst>
          </a:custGeom>
        </p:spPr>
      </p:pic>
      <p:pic>
        <p:nvPicPr>
          <p:cNvPr id="7" name="Picture 6" descr="A picture containing ground, empty, walkway&#10;&#10;Description automatically generated">
            <a:extLst>
              <a:ext uri="{FF2B5EF4-FFF2-40B4-BE49-F238E27FC236}">
                <a16:creationId xmlns:a16="http://schemas.microsoft.com/office/drawing/2014/main" id="{ED727FE3-607E-47EA-B198-AD1DE54BA803}"/>
              </a:ext>
            </a:extLst>
          </p:cNvPr>
          <p:cNvPicPr>
            <a:picLocks noChangeAspect="1"/>
          </p:cNvPicPr>
          <p:nvPr/>
        </p:nvPicPr>
        <p:blipFill rotWithShape="1">
          <a:blip r:embed="rId3">
            <a:extLst>
              <a:ext uri="{28A0092B-C50C-407E-A947-70E740481C1C}">
                <a14:useLocalDpi xmlns:a14="http://schemas.microsoft.com/office/drawing/2010/main" val="0"/>
              </a:ext>
            </a:extLst>
          </a:blip>
          <a:srcRect l="20738" r="14438" b="3"/>
          <a:stretch/>
        </p:blipFill>
        <p:spPr>
          <a:xfrm>
            <a:off x="1" y="3437504"/>
            <a:ext cx="2956476" cy="3420496"/>
          </a:xfrm>
          <a:custGeom>
            <a:avLst/>
            <a:gdLst/>
            <a:ahLst/>
            <a:cxnLst/>
            <a:rect l="l" t="t" r="r" b="b"/>
            <a:pathLst>
              <a:path w="2956476" h="3420496">
                <a:moveTo>
                  <a:pt x="319202" y="0"/>
                </a:moveTo>
                <a:lnTo>
                  <a:pt x="2956476" y="0"/>
                </a:lnTo>
                <a:lnTo>
                  <a:pt x="2444471" y="3420496"/>
                </a:lnTo>
                <a:lnTo>
                  <a:pt x="0" y="3420496"/>
                </a:lnTo>
                <a:lnTo>
                  <a:pt x="0" y="2146516"/>
                </a:lnTo>
                <a:close/>
              </a:path>
            </a:pathLst>
          </a:custGeom>
        </p:spPr>
      </p:pic>
      <p:pic>
        <p:nvPicPr>
          <p:cNvPr id="11" name="Picture 10" descr="A picture containing outdoor, tree, grass, sky&#10;&#10;Description automatically generated">
            <a:extLst>
              <a:ext uri="{FF2B5EF4-FFF2-40B4-BE49-F238E27FC236}">
                <a16:creationId xmlns:a16="http://schemas.microsoft.com/office/drawing/2014/main" id="{E965A294-CCCA-40D4-BF5A-F6E9891DF7A5}"/>
              </a:ext>
            </a:extLst>
          </p:cNvPr>
          <p:cNvPicPr>
            <a:picLocks noChangeAspect="1"/>
          </p:cNvPicPr>
          <p:nvPr/>
        </p:nvPicPr>
        <p:blipFill rotWithShape="1">
          <a:blip r:embed="rId4">
            <a:extLst>
              <a:ext uri="{28A0092B-C50C-407E-A947-70E740481C1C}">
                <a14:useLocalDpi xmlns:a14="http://schemas.microsoft.com/office/drawing/2010/main" val="0"/>
              </a:ext>
            </a:extLst>
          </a:blip>
          <a:srcRect t="14394" r="-1" b="4205"/>
          <a:stretch/>
        </p:blipFill>
        <p:spPr>
          <a:xfrm>
            <a:off x="2443799" y="3437504"/>
            <a:ext cx="3151535" cy="3420496"/>
          </a:xfrm>
          <a:custGeom>
            <a:avLst/>
            <a:gdLst/>
            <a:ahLst/>
            <a:cxnLst/>
            <a:rect l="l" t="t" r="r" b="b"/>
            <a:pathLst>
              <a:path w="3151535" h="3420496">
                <a:moveTo>
                  <a:pt x="512005" y="0"/>
                </a:moveTo>
                <a:lnTo>
                  <a:pt x="3151535" y="0"/>
                </a:lnTo>
                <a:lnTo>
                  <a:pt x="2640616" y="3420496"/>
                </a:lnTo>
                <a:lnTo>
                  <a:pt x="0" y="3420496"/>
                </a:lnTo>
                <a:close/>
              </a:path>
            </a:pathLst>
          </a:custGeom>
        </p:spPr>
      </p:pic>
      <p:cxnSp>
        <p:nvCxnSpPr>
          <p:cNvPr id="28" name="Straight Connector 27">
            <a:extLst>
              <a:ext uri="{FF2B5EF4-FFF2-40B4-BE49-F238E27FC236}">
                <a16:creationId xmlns:a16="http://schemas.microsoft.com/office/drawing/2014/main" id="{CBAE7D61-C468-452B-AD40-2FD6365B48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9203" y="3437504"/>
            <a:ext cx="52761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D8C0890-7680-4FCD-B337-24D18C1B75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44472" y="0"/>
            <a:ext cx="1028115"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333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00150"/>
          </a:xfrm>
        </p:spPr>
        <p:txBody>
          <a:bodyPr>
            <a:normAutofit fontScale="90000"/>
          </a:bodyPr>
          <a:lstStyle/>
          <a:p>
            <a:r>
              <a:rPr lang="en-US" b="1"/>
              <a:t>Resources</a:t>
            </a:r>
            <a:br>
              <a:rPr lang="en-US" b="1"/>
            </a:br>
            <a:br>
              <a:rPr lang="en-US"/>
            </a:br>
            <a:endParaRPr lang="en-US"/>
          </a:p>
        </p:txBody>
      </p:sp>
      <p:sp>
        <p:nvSpPr>
          <p:cNvPr id="3" name="Content Placeholder 2"/>
          <p:cNvSpPr>
            <a:spLocks noGrp="1"/>
          </p:cNvSpPr>
          <p:nvPr>
            <p:ph idx="1"/>
          </p:nvPr>
        </p:nvSpPr>
        <p:spPr>
          <a:xfrm>
            <a:off x="2209800" y="1540043"/>
            <a:ext cx="7064202" cy="3954378"/>
          </a:xfrm>
        </p:spPr>
        <p:txBody>
          <a:bodyPr>
            <a:normAutofit lnSpcReduction="10000"/>
          </a:bodyPr>
          <a:lstStyle/>
          <a:p>
            <a:r>
              <a:rPr lang="en-US">
                <a:solidFill>
                  <a:schemeClr val="accent1"/>
                </a:solidFill>
              </a:rPr>
              <a:t>VROOM.org</a:t>
            </a:r>
          </a:p>
          <a:p>
            <a:pPr lvl="1"/>
            <a:r>
              <a:rPr lang="en-US"/>
              <a:t>Vroom is a global program of the Bezos Family Foundation. FREE, science-based tips and tools help parents and caregivers give children a great start in life today—and an even better future.</a:t>
            </a:r>
          </a:p>
          <a:p>
            <a:r>
              <a:rPr lang="en-US">
                <a:solidFill>
                  <a:schemeClr val="accent1"/>
                </a:solidFill>
              </a:rPr>
              <a:t>PBSkids.org</a:t>
            </a:r>
          </a:p>
          <a:p>
            <a:pPr lvl="1"/>
            <a:r>
              <a:rPr lang="en-US"/>
              <a:t>PBS KIDS is here to help no matter what learning situation your family is facing this year. Every week, we’ll provide a new at-home learning topic with activities, games, and articles — featuring your favorite PBS KIDS characters like Daniel Tiger, Elmo, and the Kratt brothers — to keep your child learning through play.</a:t>
            </a:r>
          </a:p>
          <a:p>
            <a:r>
              <a:rPr lang="en-US">
                <a:solidFill>
                  <a:schemeClr val="accent1"/>
                </a:solidFill>
              </a:rPr>
              <a:t>JumpStart.com</a:t>
            </a:r>
          </a:p>
          <a:p>
            <a:pPr lvl="1"/>
            <a:r>
              <a:rPr lang="en-US"/>
              <a:t>Readily available educational resources for parents, teachers and students make the process of learning and teaching a lot easier and more fun for everyone. </a:t>
            </a:r>
          </a:p>
          <a:p>
            <a:pPr marL="0" indent="0">
              <a:buNone/>
            </a:pPr>
            <a:endParaRPr lang="en-US"/>
          </a:p>
          <a:p>
            <a:endParaRPr lang="en-US"/>
          </a:p>
        </p:txBody>
      </p:sp>
      <p:pic>
        <p:nvPicPr>
          <p:cNvPr id="5" name="Picture 4"/>
          <p:cNvPicPr>
            <a:picLocks noChangeAspect="1"/>
          </p:cNvPicPr>
          <p:nvPr/>
        </p:nvPicPr>
        <p:blipFill>
          <a:blip r:embed="rId2"/>
          <a:stretch>
            <a:fillRect/>
          </a:stretch>
        </p:blipFill>
        <p:spPr>
          <a:xfrm>
            <a:off x="7392306" y="0"/>
            <a:ext cx="1755800" cy="16155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66750" y="1968169"/>
            <a:ext cx="3228975" cy="18954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835" y="5558589"/>
            <a:ext cx="2572834" cy="1299411"/>
          </a:xfrm>
          <a:prstGeom prst="rect">
            <a:avLst/>
          </a:prstGeom>
        </p:spPr>
      </p:pic>
    </p:spTree>
    <p:extLst>
      <p:ext uri="{BB962C8B-B14F-4D97-AF65-F5344CB8AC3E}">
        <p14:creationId xmlns:p14="http://schemas.microsoft.com/office/powerpoint/2010/main" val="3358173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7473"/>
          </a:xfrm>
        </p:spPr>
        <p:txBody>
          <a:bodyPr/>
          <a:lstStyle/>
          <a:p>
            <a:r>
              <a:rPr lang="en-US"/>
              <a:t>Free Online Resources </a:t>
            </a:r>
            <a:r>
              <a:rPr lang="en-US" err="1"/>
              <a:t>Con’t</a:t>
            </a:r>
            <a:endParaRPr lang="en-US"/>
          </a:p>
        </p:txBody>
      </p:sp>
      <p:sp>
        <p:nvSpPr>
          <p:cNvPr id="3" name="Content Placeholder 2"/>
          <p:cNvSpPr>
            <a:spLocks noGrp="1"/>
          </p:cNvSpPr>
          <p:nvPr>
            <p:ph idx="1"/>
          </p:nvPr>
        </p:nvSpPr>
        <p:spPr>
          <a:xfrm>
            <a:off x="1213954" y="1484448"/>
            <a:ext cx="8596668" cy="3880773"/>
          </a:xfrm>
        </p:spPr>
        <p:txBody>
          <a:bodyPr vert="horz" lIns="91440" tIns="45720" rIns="91440" bIns="45720" rtlCol="0" anchor="t">
            <a:normAutofit/>
          </a:bodyPr>
          <a:lstStyle/>
          <a:p>
            <a:r>
              <a:rPr lang="en-US"/>
              <a:t>YouTube</a:t>
            </a:r>
          </a:p>
          <a:p>
            <a:pPr indent="0"/>
            <a:r>
              <a:rPr lang="en-US"/>
              <a:t>Jack Hartmann – subscribe to his channel</a:t>
            </a:r>
          </a:p>
          <a:p>
            <a:pPr indent="0"/>
            <a:r>
              <a:rPr lang="en-US" err="1"/>
              <a:t>Alphablocks</a:t>
            </a:r>
            <a:endParaRPr lang="en-US"/>
          </a:p>
          <a:p>
            <a:pPr indent="0"/>
            <a:r>
              <a:rPr lang="en-US" err="1"/>
              <a:t>Numberblocks</a:t>
            </a:r>
            <a:endParaRPr lang="en-US"/>
          </a:p>
          <a:p>
            <a:pPr indent="0"/>
            <a:r>
              <a:rPr lang="en-US"/>
              <a:t>Have Fun Teaching</a:t>
            </a:r>
          </a:p>
          <a:p>
            <a:pPr indent="0"/>
            <a:r>
              <a:rPr lang="en-US"/>
              <a:t>Gracie's Corner</a:t>
            </a:r>
          </a:p>
          <a:p>
            <a:endParaRPr lang="en-US"/>
          </a:p>
          <a:p>
            <a:r>
              <a:rPr lang="en-US" err="1"/>
              <a:t>ABCya</a:t>
            </a:r>
            <a:r>
              <a:rPr lang="en-US"/>
              <a:t>! abcya.com</a:t>
            </a:r>
          </a:p>
          <a:p>
            <a:r>
              <a:rPr lang="en-US"/>
              <a:t>Starfall.com  Preschool &amp; Kindergarten</a:t>
            </a:r>
          </a:p>
          <a:p>
            <a:endParaRPr lang="en-US"/>
          </a:p>
        </p:txBody>
      </p:sp>
    </p:spTree>
    <p:extLst>
      <p:ext uri="{BB962C8B-B14F-4D97-AF65-F5344CB8AC3E}">
        <p14:creationId xmlns:p14="http://schemas.microsoft.com/office/powerpoint/2010/main" val="4228544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000404"/>
          </a:xfrm>
        </p:spPr>
        <p:txBody>
          <a:bodyPr>
            <a:normAutofit fontScale="90000"/>
          </a:bodyPr>
          <a:lstStyle/>
          <a:p>
            <a:r>
              <a:rPr lang="en-US" sz="4400" b="1"/>
              <a:t>Welcome Parents</a:t>
            </a:r>
            <a:br>
              <a:rPr lang="en-US" b="1"/>
            </a:br>
            <a:br>
              <a:rPr lang="en-US" b="1"/>
            </a:br>
            <a:r>
              <a:rPr lang="en-US" sz="3100" b="1"/>
              <a:t>We are excited to welcome your </a:t>
            </a:r>
            <a:br>
              <a:rPr lang="en-US" sz="3100" b="1"/>
            </a:br>
            <a:r>
              <a:rPr lang="en-US" sz="3100" b="1"/>
              <a:t>child to Kindergarten!</a:t>
            </a:r>
            <a:br>
              <a:rPr lang="en-US"/>
            </a:br>
            <a:endParaRPr lang="en-US"/>
          </a:p>
        </p:txBody>
      </p:sp>
      <p:sp>
        <p:nvSpPr>
          <p:cNvPr id="3" name="Content Placeholder 2"/>
          <p:cNvSpPr>
            <a:spLocks noGrp="1"/>
          </p:cNvSpPr>
          <p:nvPr>
            <p:ph idx="1"/>
          </p:nvPr>
        </p:nvSpPr>
        <p:spPr>
          <a:xfrm>
            <a:off x="677334" y="2800350"/>
            <a:ext cx="8596668" cy="3241012"/>
          </a:xfrm>
        </p:spPr>
        <p:txBody>
          <a:bodyPr/>
          <a:lstStyle/>
          <a:p>
            <a:endParaRPr lang="en-US"/>
          </a:p>
          <a:p>
            <a:endParaRPr lang="en-US" b="1"/>
          </a:p>
          <a:p>
            <a:endParaRPr lang="en-US"/>
          </a:p>
        </p:txBody>
      </p:sp>
      <p:pic>
        <p:nvPicPr>
          <p:cNvPr id="5" name="Picture 4"/>
          <p:cNvPicPr>
            <a:picLocks noChangeAspect="1"/>
          </p:cNvPicPr>
          <p:nvPr/>
        </p:nvPicPr>
        <p:blipFill>
          <a:blip r:embed="rId2"/>
          <a:stretch>
            <a:fillRect/>
          </a:stretch>
        </p:blipFill>
        <p:spPr>
          <a:xfrm>
            <a:off x="6458856" y="3517893"/>
            <a:ext cx="1755800" cy="16155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806" y="1"/>
            <a:ext cx="3228975" cy="17049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834" y="5475888"/>
            <a:ext cx="2736581" cy="1382112"/>
          </a:xfrm>
          <a:prstGeom prst="rect">
            <a:avLst/>
          </a:prstGeom>
        </p:spPr>
      </p:pic>
    </p:spTree>
    <p:extLst>
      <p:ext uri="{BB962C8B-B14F-4D97-AF65-F5344CB8AC3E}">
        <p14:creationId xmlns:p14="http://schemas.microsoft.com/office/powerpoint/2010/main" val="1918287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79D85C-1245-4614-8306-D88AD929AE1E}"/>
              </a:ext>
            </a:extLst>
          </p:cNvPr>
          <p:cNvSpPr txBox="1">
            <a:spLocks/>
          </p:cNvSpPr>
          <p:nvPr/>
        </p:nvSpPr>
        <p:spPr>
          <a:xfrm>
            <a:off x="755750" y="218070"/>
            <a:ext cx="11062623" cy="669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pPr algn="ctr"/>
            <a:r>
              <a:rPr lang="en-US" sz="3600" u="sng">
                <a:solidFill>
                  <a:srgbClr val="0070C0"/>
                </a:solidFill>
                <a:latin typeface="Myriad Pro" panose="020B0503030403020204" pitchFamily="34" charset="0"/>
              </a:rPr>
              <a:t>JOIN PTA </a:t>
            </a:r>
            <a:r>
              <a:rPr lang="en-US" sz="3600">
                <a:solidFill>
                  <a:srgbClr val="0070C0"/>
                </a:solidFill>
                <a:latin typeface="Myriad Pro" panose="020B0503030403020204" pitchFamily="34" charset="0"/>
              </a:rPr>
              <a:t>- </a:t>
            </a:r>
            <a:r>
              <a:rPr lang="en-US" sz="2400">
                <a:solidFill>
                  <a:srgbClr val="0070C0"/>
                </a:solidFill>
                <a:latin typeface="Myriad Pro" panose="020B0503030403020204" pitchFamily="34" charset="0"/>
              </a:rPr>
              <a:t>PTA membership and dues support your child through:</a:t>
            </a:r>
            <a:endParaRPr lang="en-US" sz="2400" cap="all">
              <a:solidFill>
                <a:srgbClr val="003C71"/>
              </a:solidFill>
              <a:latin typeface="Myriad Pro Black"/>
            </a:endParaRPr>
          </a:p>
        </p:txBody>
      </p:sp>
      <p:sp>
        <p:nvSpPr>
          <p:cNvPr id="12" name="Rectangle 11">
            <a:extLst>
              <a:ext uri="{FF2B5EF4-FFF2-40B4-BE49-F238E27FC236}">
                <a16:creationId xmlns:a16="http://schemas.microsoft.com/office/drawing/2014/main" id="{C90C11D4-99D3-4217-B269-57C3F031425E}"/>
              </a:ext>
            </a:extLst>
          </p:cNvPr>
          <p:cNvSpPr/>
          <p:nvPr/>
        </p:nvSpPr>
        <p:spPr>
          <a:xfrm rot="16200000">
            <a:off x="-3140086" y="3114253"/>
            <a:ext cx="6866752" cy="6382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FBE6D5-9459-4F63-9489-675DEEBBE9E0}"/>
              </a:ext>
            </a:extLst>
          </p:cNvPr>
          <p:cNvSpPr/>
          <p:nvPr/>
        </p:nvSpPr>
        <p:spPr>
          <a:xfrm>
            <a:off x="4467823" y="4257988"/>
            <a:ext cx="3478966" cy="369332"/>
          </a:xfrm>
          <a:prstGeom prst="rect">
            <a:avLst/>
          </a:prstGeom>
        </p:spPr>
        <p:txBody>
          <a:bodyPr wrap="none">
            <a:spAutoFit/>
          </a:bodyPr>
          <a:lstStyle/>
          <a:p>
            <a:pPr algn="ctr"/>
            <a:r>
              <a:rPr lang="en-US" b="1">
                <a:solidFill>
                  <a:schemeClr val="bg1"/>
                </a:solidFill>
                <a:latin typeface="Avenir Next LT Pro" panose="020B0504020202020204" pitchFamily="34" charset="0"/>
              </a:rPr>
              <a:t>PROSPECTIVE PTA MEMBERS</a:t>
            </a:r>
            <a:endParaRPr lang="en-US" b="1">
              <a:solidFill>
                <a:schemeClr val="bg1"/>
              </a:solidFill>
            </a:endParaRPr>
          </a:p>
        </p:txBody>
      </p:sp>
      <p:sp>
        <p:nvSpPr>
          <p:cNvPr id="9" name="Rectangle 8">
            <a:extLst>
              <a:ext uri="{FF2B5EF4-FFF2-40B4-BE49-F238E27FC236}">
                <a16:creationId xmlns:a16="http://schemas.microsoft.com/office/drawing/2014/main" id="{5BDD7E2A-DD5A-4AA4-8F3E-130A9FB5ADD5}"/>
              </a:ext>
            </a:extLst>
          </p:cNvPr>
          <p:cNvSpPr/>
          <p:nvPr/>
        </p:nvSpPr>
        <p:spPr>
          <a:xfrm>
            <a:off x="1324968" y="1022552"/>
            <a:ext cx="2659975" cy="3801764"/>
          </a:xfrm>
          <a:prstGeom prst="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3C71"/>
              </a:solidFill>
              <a:latin typeface="Myriad Pro Black"/>
            </a:endParaRPr>
          </a:p>
          <a:p>
            <a:pPr algn="ctr"/>
            <a:endParaRPr lang="en-US" sz="1200" b="1">
              <a:solidFill>
                <a:srgbClr val="003C71"/>
              </a:solidFill>
              <a:latin typeface="Myriad Pro Black"/>
            </a:endParaRPr>
          </a:p>
          <a:p>
            <a:pPr algn="ctr"/>
            <a:r>
              <a:rPr lang="en-US" sz="2800" b="1">
                <a:solidFill>
                  <a:srgbClr val="003C71"/>
                </a:solidFill>
                <a:latin typeface="Myriad Pro Black"/>
              </a:rPr>
              <a:t>EDUCATION</a:t>
            </a:r>
            <a:endParaRPr lang="en-US" sz="2800">
              <a:solidFill>
                <a:srgbClr val="003C71"/>
              </a:solidFill>
              <a:latin typeface="Myriad Pro Black"/>
            </a:endParaRPr>
          </a:p>
          <a:p>
            <a:pPr algn="ctr"/>
            <a:endParaRPr lang="en-US" b="1">
              <a:solidFill>
                <a:srgbClr val="003C71"/>
              </a:solidFill>
            </a:endParaRPr>
          </a:p>
          <a:p>
            <a:pPr algn="ctr"/>
            <a:r>
              <a:rPr lang="en-US" sz="2000">
                <a:solidFill>
                  <a:srgbClr val="003C71"/>
                </a:solidFill>
                <a:latin typeface="Myriad Pro" panose="020B0503030403020204" pitchFamily="34" charset="0"/>
              </a:rPr>
              <a:t>PTA support students, teachers and curriculum needs.</a:t>
            </a:r>
          </a:p>
          <a:p>
            <a:pPr algn="ctr"/>
            <a:endParaRPr lang="en-US" sz="2000">
              <a:solidFill>
                <a:srgbClr val="003C71"/>
              </a:solidFill>
              <a:latin typeface="Myriad Pro" panose="020B0503030403020204" pitchFamily="34" charset="0"/>
            </a:endParaRPr>
          </a:p>
        </p:txBody>
      </p:sp>
      <p:sp>
        <p:nvSpPr>
          <p:cNvPr id="11" name="Rectangle 10">
            <a:extLst>
              <a:ext uri="{FF2B5EF4-FFF2-40B4-BE49-F238E27FC236}">
                <a16:creationId xmlns:a16="http://schemas.microsoft.com/office/drawing/2014/main" id="{F2AE922D-8875-402D-B42E-76AE6F717EC8}"/>
              </a:ext>
            </a:extLst>
          </p:cNvPr>
          <p:cNvSpPr/>
          <p:nvPr/>
        </p:nvSpPr>
        <p:spPr>
          <a:xfrm>
            <a:off x="4877318" y="1022551"/>
            <a:ext cx="2659975" cy="3801765"/>
          </a:xfrm>
          <a:prstGeom prst="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3C71"/>
              </a:solidFill>
              <a:latin typeface="Myriad Pro Black"/>
            </a:endParaRPr>
          </a:p>
          <a:p>
            <a:pPr algn="ctr"/>
            <a:endParaRPr lang="en-US" sz="3100" b="1">
              <a:solidFill>
                <a:srgbClr val="003C71"/>
              </a:solidFill>
              <a:latin typeface="Myriad Pro Black"/>
            </a:endParaRPr>
          </a:p>
          <a:p>
            <a:pPr algn="ctr"/>
            <a:r>
              <a:rPr lang="en-US" sz="2800" b="1">
                <a:solidFill>
                  <a:srgbClr val="003C71"/>
                </a:solidFill>
                <a:latin typeface="Myriad Pro Black"/>
              </a:rPr>
              <a:t>ADVOCACY</a:t>
            </a:r>
          </a:p>
          <a:p>
            <a:pPr algn="ctr"/>
            <a:endParaRPr lang="en-US" b="1">
              <a:solidFill>
                <a:srgbClr val="003C71"/>
              </a:solidFill>
            </a:endParaRPr>
          </a:p>
          <a:p>
            <a:pPr algn="ctr"/>
            <a:r>
              <a:rPr lang="en-US" sz="2000">
                <a:solidFill>
                  <a:srgbClr val="003C71"/>
                </a:solidFill>
                <a:latin typeface="Myriad Pro" panose="020B0503030403020204" pitchFamily="34" charset="0"/>
              </a:rPr>
              <a:t>PTA advocates on behalf of children at your school at the local, state and national levels.</a:t>
            </a:r>
          </a:p>
        </p:txBody>
      </p:sp>
      <p:sp>
        <p:nvSpPr>
          <p:cNvPr id="13" name="Rectangle 12">
            <a:extLst>
              <a:ext uri="{FF2B5EF4-FFF2-40B4-BE49-F238E27FC236}">
                <a16:creationId xmlns:a16="http://schemas.microsoft.com/office/drawing/2014/main" id="{E7CA98DC-56D6-43A1-8A40-E2AC5CC035D6}"/>
              </a:ext>
            </a:extLst>
          </p:cNvPr>
          <p:cNvSpPr/>
          <p:nvPr/>
        </p:nvSpPr>
        <p:spPr>
          <a:xfrm>
            <a:off x="8393764" y="1022551"/>
            <a:ext cx="2659975" cy="3801765"/>
          </a:xfrm>
          <a:prstGeom prst="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3C71"/>
              </a:solidFill>
            </a:endParaRPr>
          </a:p>
          <a:p>
            <a:pPr algn="ctr"/>
            <a:endParaRPr lang="en-US" sz="2800" b="1">
              <a:solidFill>
                <a:srgbClr val="003C71"/>
              </a:solidFill>
              <a:latin typeface="Myriad Pro Black"/>
            </a:endParaRPr>
          </a:p>
          <a:p>
            <a:pPr algn="ctr"/>
            <a:endParaRPr lang="en-US" sz="2100" b="1">
              <a:solidFill>
                <a:srgbClr val="003C71"/>
              </a:solidFill>
              <a:latin typeface="Myriad Pro Black"/>
            </a:endParaRPr>
          </a:p>
          <a:p>
            <a:pPr algn="ctr"/>
            <a:r>
              <a:rPr lang="en-US" sz="2800" b="1">
                <a:solidFill>
                  <a:srgbClr val="003C71"/>
                </a:solidFill>
                <a:latin typeface="Myriad Pro Black"/>
              </a:rPr>
              <a:t>COMMUNITY</a:t>
            </a:r>
            <a:endParaRPr lang="en-US" sz="2800">
              <a:solidFill>
                <a:srgbClr val="003C71"/>
              </a:solidFill>
              <a:latin typeface="Myriad Pro Black"/>
            </a:endParaRPr>
          </a:p>
          <a:p>
            <a:pPr algn="ctr"/>
            <a:endParaRPr lang="en-US" b="1">
              <a:solidFill>
                <a:srgbClr val="003C71"/>
              </a:solidFill>
            </a:endParaRPr>
          </a:p>
          <a:p>
            <a:pPr algn="ctr"/>
            <a:r>
              <a:rPr lang="en-US" sz="2000">
                <a:solidFill>
                  <a:srgbClr val="003C71"/>
                </a:solidFill>
                <a:latin typeface="Myriad Pro" panose="020B0503030403020204" pitchFamily="34" charset="0"/>
              </a:rPr>
              <a:t>PTA a welcoming, inclusive community, committed to strengthening the connection of all families.</a:t>
            </a:r>
          </a:p>
        </p:txBody>
      </p:sp>
      <p:pic>
        <p:nvPicPr>
          <p:cNvPr id="3" name="Picture 2" descr="A close up of a wooden table&#10;&#10;Description automatically generated">
            <a:extLst>
              <a:ext uri="{FF2B5EF4-FFF2-40B4-BE49-F238E27FC236}">
                <a16:creationId xmlns:a16="http://schemas.microsoft.com/office/drawing/2014/main" id="{0A1B7A18-EF8D-E54B-A3AE-34B6B0E5588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39734" y="1141121"/>
            <a:ext cx="1509303" cy="1005522"/>
          </a:xfrm>
          <a:prstGeom prst="rect">
            <a:avLst/>
          </a:prstGeom>
        </p:spPr>
      </p:pic>
      <p:pic>
        <p:nvPicPr>
          <p:cNvPr id="5" name="Picture 4" descr="A close up of a sign&#10;&#10;Description automatically generated">
            <a:extLst>
              <a:ext uri="{FF2B5EF4-FFF2-40B4-BE49-F238E27FC236}">
                <a16:creationId xmlns:a16="http://schemas.microsoft.com/office/drawing/2014/main" id="{C33EE55E-4964-4643-8E78-444C9076165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52849" y="1141121"/>
            <a:ext cx="1508284" cy="1005522"/>
          </a:xfrm>
          <a:prstGeom prst="rect">
            <a:avLst/>
          </a:prstGeom>
        </p:spPr>
      </p:pic>
      <p:pic>
        <p:nvPicPr>
          <p:cNvPr id="8" name="Picture 7" descr="A picture containing drawing, flower&#10;&#10;Description automatically generated">
            <a:extLst>
              <a:ext uri="{FF2B5EF4-FFF2-40B4-BE49-F238E27FC236}">
                <a16:creationId xmlns:a16="http://schemas.microsoft.com/office/drawing/2014/main" id="{2D4D95E9-D113-974F-8CD0-B804D80EE496}"/>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580469" y="1141121"/>
            <a:ext cx="2286563" cy="851380"/>
          </a:xfrm>
          <a:prstGeom prst="rect">
            <a:avLst/>
          </a:prstGeom>
        </p:spPr>
      </p:pic>
      <p:pic>
        <p:nvPicPr>
          <p:cNvPr id="14" name="Picture 13">
            <a:extLst>
              <a:ext uri="{FF2B5EF4-FFF2-40B4-BE49-F238E27FC236}">
                <a16:creationId xmlns:a16="http://schemas.microsoft.com/office/drawing/2014/main" id="{9D26FB6C-F1CD-438A-93F9-42562B65426E}"/>
              </a:ext>
            </a:extLst>
          </p:cNvPr>
          <p:cNvPicPr>
            <a:picLocks noChangeAspect="1"/>
          </p:cNvPicPr>
          <p:nvPr/>
        </p:nvPicPr>
        <p:blipFill>
          <a:blip r:embed="rId9"/>
          <a:stretch>
            <a:fillRect/>
          </a:stretch>
        </p:blipFill>
        <p:spPr>
          <a:xfrm>
            <a:off x="10467808" y="5133314"/>
            <a:ext cx="1277046" cy="1587794"/>
          </a:xfrm>
          <a:prstGeom prst="rect">
            <a:avLst/>
          </a:prstGeom>
        </p:spPr>
      </p:pic>
      <p:sp>
        <p:nvSpPr>
          <p:cNvPr id="2" name="Rectangle 1">
            <a:extLst>
              <a:ext uri="{FF2B5EF4-FFF2-40B4-BE49-F238E27FC236}">
                <a16:creationId xmlns:a16="http://schemas.microsoft.com/office/drawing/2014/main" id="{3CCCA749-8927-48D5-81AC-EA8DE3B9EA4E}"/>
              </a:ext>
            </a:extLst>
          </p:cNvPr>
          <p:cNvSpPr/>
          <p:nvPr/>
        </p:nvSpPr>
        <p:spPr>
          <a:xfrm>
            <a:off x="2701006" y="5316895"/>
            <a:ext cx="7601488" cy="923330"/>
          </a:xfrm>
          <a:prstGeom prst="rect">
            <a:avLst/>
          </a:prstGeom>
        </p:spPr>
        <p:txBody>
          <a:bodyPr wrap="square">
            <a:spAutoFit/>
          </a:bodyPr>
          <a:lstStyle/>
          <a:p>
            <a:pPr algn="ctr"/>
            <a:r>
              <a:rPr lang="en-US" b="1"/>
              <a:t>Join online using MemberHub - scan the QR Code or visit the link below</a:t>
            </a:r>
          </a:p>
          <a:p>
            <a:pPr algn="ctr"/>
            <a:r>
              <a:rPr lang="en-US">
                <a:hlinkClick r:id="rId10">
                  <a:extLst>
                    <a:ext uri="{A12FA001-AC4F-418D-AE19-62706E023703}">
                      <ahyp:hlinkClr xmlns:ahyp="http://schemas.microsoft.com/office/drawing/2018/hyperlinkcolor" val="tx"/>
                    </a:ext>
                  </a:extLst>
                </a:hlinkClick>
              </a:rPr>
              <a:t>https://claywelles.new.memberhub.store/store</a:t>
            </a:r>
            <a:endParaRPr lang="en-US"/>
          </a:p>
          <a:p>
            <a:pPr algn="ctr"/>
            <a:endParaRPr lang="en-US" b="1"/>
          </a:p>
        </p:txBody>
      </p:sp>
      <p:pic>
        <p:nvPicPr>
          <p:cNvPr id="22" name="Picture 21" descr="A picture containing logo&#10;&#10;Description automatically generated">
            <a:extLst>
              <a:ext uri="{FF2B5EF4-FFF2-40B4-BE49-F238E27FC236}">
                <a16:creationId xmlns:a16="http://schemas.microsoft.com/office/drawing/2014/main" id="{3AD18759-C42B-46F6-96EA-BDA0C4E1D57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5750" y="4959793"/>
            <a:ext cx="1838636" cy="1736760"/>
          </a:xfrm>
          <a:prstGeom prst="rect">
            <a:avLst/>
          </a:prstGeom>
        </p:spPr>
      </p:pic>
    </p:spTree>
    <p:extLst>
      <p:ext uri="{BB962C8B-B14F-4D97-AF65-F5344CB8AC3E}">
        <p14:creationId xmlns:p14="http://schemas.microsoft.com/office/powerpoint/2010/main" val="3648981429"/>
      </p:ext>
    </p:extLst>
  </p:cSld>
  <p:clrMapOvr>
    <a:masterClrMapping/>
  </p:clrMapOvr>
  <p:transition spd="slow" advClick="0" advTm="8000">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00150"/>
          </a:xfrm>
        </p:spPr>
        <p:txBody>
          <a:bodyPr>
            <a:normAutofit fontScale="90000"/>
          </a:bodyPr>
          <a:lstStyle/>
          <a:p>
            <a:r>
              <a:rPr lang="en-US" b="1"/>
              <a:t>Important Contact Information</a:t>
            </a:r>
            <a:br>
              <a:rPr lang="en-US" b="1"/>
            </a:br>
            <a:br>
              <a:rPr lang="en-US"/>
            </a:br>
            <a:endParaRPr lang="en-US"/>
          </a:p>
        </p:txBody>
      </p:sp>
      <p:sp>
        <p:nvSpPr>
          <p:cNvPr id="3" name="Content Placeholder 2"/>
          <p:cNvSpPr>
            <a:spLocks noGrp="1"/>
          </p:cNvSpPr>
          <p:nvPr>
            <p:ph idx="1"/>
          </p:nvPr>
        </p:nvSpPr>
        <p:spPr>
          <a:xfrm>
            <a:off x="2209800" y="1809751"/>
            <a:ext cx="7064202" cy="4231612"/>
          </a:xfrm>
        </p:spPr>
        <p:txBody>
          <a:bodyPr/>
          <a:lstStyle/>
          <a:p>
            <a:endParaRPr lang="en-US"/>
          </a:p>
          <a:p>
            <a:r>
              <a:rPr lang="en-US"/>
              <a:t>School Phone Number:  (813)975-7300</a:t>
            </a:r>
          </a:p>
          <a:p>
            <a:r>
              <a:rPr lang="en-US"/>
              <a:t>School Website:  https://www.hillsboroughschools.org/claywell</a:t>
            </a:r>
          </a:p>
          <a:p>
            <a:r>
              <a:rPr lang="en-US"/>
              <a:t>School Student Hours: </a:t>
            </a:r>
          </a:p>
          <a:p>
            <a:pPr marL="0" indent="0">
              <a:buNone/>
            </a:pPr>
            <a:r>
              <a:rPr lang="en-US"/>
              <a:t>Monday – 7:40 a.m. – 12:55p.m.</a:t>
            </a:r>
          </a:p>
          <a:p>
            <a:pPr marL="0" indent="0">
              <a:buNone/>
            </a:pPr>
            <a:r>
              <a:rPr lang="en-US"/>
              <a:t>Tuesday – Thursday 7:40 </a:t>
            </a:r>
            <a:r>
              <a:rPr lang="en-US" err="1"/>
              <a:t>a.m</a:t>
            </a:r>
            <a:r>
              <a:rPr lang="en-US"/>
              <a:t> – 1:55 p.m.</a:t>
            </a:r>
          </a:p>
          <a:p>
            <a:endParaRPr lang="en-US"/>
          </a:p>
        </p:txBody>
      </p:sp>
      <p:pic>
        <p:nvPicPr>
          <p:cNvPr id="5" name="Picture 4"/>
          <p:cNvPicPr>
            <a:picLocks noChangeAspect="1"/>
          </p:cNvPicPr>
          <p:nvPr/>
        </p:nvPicPr>
        <p:blipFill>
          <a:blip r:embed="rId2"/>
          <a:stretch>
            <a:fillRect/>
          </a:stretch>
        </p:blipFill>
        <p:spPr>
          <a:xfrm>
            <a:off x="7392306" y="0"/>
            <a:ext cx="1755800" cy="16155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66750" y="1968169"/>
            <a:ext cx="3228975" cy="18954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834" y="5475888"/>
            <a:ext cx="2736581" cy="1382112"/>
          </a:xfrm>
          <a:prstGeom prst="rect">
            <a:avLst/>
          </a:prstGeom>
        </p:spPr>
      </p:pic>
    </p:spTree>
    <p:extLst>
      <p:ext uri="{BB962C8B-B14F-4D97-AF65-F5344CB8AC3E}">
        <p14:creationId xmlns:p14="http://schemas.microsoft.com/office/powerpoint/2010/main" val="1787624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Questions and Answers</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24222" y="2160588"/>
            <a:ext cx="3103593" cy="3881437"/>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834" y="5475888"/>
            <a:ext cx="2736581" cy="1382112"/>
          </a:xfrm>
          <a:prstGeom prst="rect">
            <a:avLst/>
          </a:prstGeom>
        </p:spPr>
      </p:pic>
    </p:spTree>
    <p:extLst>
      <p:ext uri="{BB962C8B-B14F-4D97-AF65-F5344CB8AC3E}">
        <p14:creationId xmlns:p14="http://schemas.microsoft.com/office/powerpoint/2010/main" val="3258456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5665" y="0"/>
            <a:ext cx="12715189"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431" y="5578981"/>
            <a:ext cx="1624587" cy="1624587"/>
          </a:xfrm>
          <a:prstGeom prst="rect">
            <a:avLst/>
          </a:prstGeom>
        </p:spPr>
      </p:pic>
    </p:spTree>
    <p:extLst>
      <p:ext uri="{BB962C8B-B14F-4D97-AF65-F5344CB8AC3E}">
        <p14:creationId xmlns:p14="http://schemas.microsoft.com/office/powerpoint/2010/main" val="259304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73109"/>
          </a:xfrm>
        </p:spPr>
        <p:txBody>
          <a:bodyPr>
            <a:normAutofit fontScale="90000"/>
          </a:bodyPr>
          <a:lstStyle/>
          <a:p>
            <a:r>
              <a:rPr lang="en-US" b="1"/>
              <a:t>Meet your Principal</a:t>
            </a:r>
            <a:br>
              <a:rPr lang="en-US" b="1"/>
            </a:br>
            <a:r>
              <a:rPr lang="en-US" b="1"/>
              <a:t>and Kindergarten Teachers</a:t>
            </a:r>
            <a:br>
              <a:rPr lang="en-US"/>
            </a:br>
            <a:br>
              <a:rPr lang="en-US"/>
            </a:br>
            <a:endParaRPr lang="en-US"/>
          </a:p>
        </p:txBody>
      </p:sp>
      <p:sp>
        <p:nvSpPr>
          <p:cNvPr id="3" name="Content Placeholder 2"/>
          <p:cNvSpPr>
            <a:spLocks noGrp="1"/>
          </p:cNvSpPr>
          <p:nvPr>
            <p:ph idx="1"/>
          </p:nvPr>
        </p:nvSpPr>
        <p:spPr>
          <a:xfrm>
            <a:off x="677334" y="1884386"/>
            <a:ext cx="8596668" cy="4058653"/>
          </a:xfrm>
        </p:spPr>
        <p:txBody>
          <a:bodyPr vert="horz" lIns="91440" tIns="45720" rIns="91440" bIns="45720" rtlCol="0" anchor="t">
            <a:normAutofit/>
          </a:bodyPr>
          <a:lstStyle/>
          <a:p>
            <a:r>
              <a:rPr lang="en-US" b="1" dirty="0"/>
              <a:t>Principal – Mr. Robert Jones</a:t>
            </a:r>
          </a:p>
          <a:p>
            <a:r>
              <a:rPr lang="en-US" b="1" dirty="0"/>
              <a:t>Assistant Principal – Mrs. </a:t>
            </a:r>
            <a:r>
              <a:rPr lang="en-US" b="1" dirty="0" err="1"/>
              <a:t>Novenda</a:t>
            </a:r>
            <a:r>
              <a:rPr lang="en-US" b="1" dirty="0"/>
              <a:t> Wilson</a:t>
            </a:r>
          </a:p>
          <a:p>
            <a:r>
              <a:rPr lang="en-US" b="1" dirty="0"/>
              <a:t>Your Kindergarten Teachers – Ms. Ann Chen, Mrs. Karen Vazquez, Mrs. Ana Feldman, Mrs. Jo Banks, Ms. Ashley </a:t>
            </a:r>
            <a:r>
              <a:rPr lang="en-US" b="1" dirty="0" err="1"/>
              <a:t>Scilabro</a:t>
            </a:r>
            <a:r>
              <a:rPr lang="en-US" b="1" dirty="0"/>
              <a:t>, Ms. Cameron Fishback, Ms. Dawn Phillips, Ms. Cindy Nunez</a:t>
            </a:r>
          </a:p>
          <a:p>
            <a:r>
              <a:rPr lang="en-US" b="1" dirty="0"/>
              <a:t>ELL Resource – Mrs. Lorraine Fernandez, Mrs. Maribel </a:t>
            </a:r>
            <a:r>
              <a:rPr lang="en-US" b="1" dirty="0" err="1"/>
              <a:t>Perotin</a:t>
            </a:r>
            <a:endParaRPr lang="en-US" b="1" dirty="0"/>
          </a:p>
          <a:p>
            <a:r>
              <a:rPr lang="en-US" b="1" dirty="0"/>
              <a:t>School Mission - </a:t>
            </a:r>
            <a:r>
              <a:rPr lang="en-US" dirty="0"/>
              <a:t>Claywell Elementary will provide a collaborative, nurturing environment  that empowers all individuals to be productive and responsible citizens. </a:t>
            </a:r>
          </a:p>
          <a:p>
            <a:r>
              <a:rPr lang="en-US" b="1" dirty="0"/>
              <a:t>School Vision - </a:t>
            </a:r>
            <a:r>
              <a:rPr lang="en-US" dirty="0"/>
              <a:t>Claywell Elementary students will become respectful citizens and lifelong learners.</a:t>
            </a:r>
            <a:endParaRPr lang="en-US" b="1" dirty="0"/>
          </a:p>
          <a:p>
            <a:pPr marL="0" indent="0">
              <a:buNone/>
            </a:pPr>
            <a:endParaRPr lang="en-US"/>
          </a:p>
          <a:p>
            <a:endParaRPr lang="en-US"/>
          </a:p>
        </p:txBody>
      </p:sp>
      <p:pic>
        <p:nvPicPr>
          <p:cNvPr id="5" name="Picture 4"/>
          <p:cNvPicPr>
            <a:picLocks noChangeAspect="1"/>
          </p:cNvPicPr>
          <p:nvPr/>
        </p:nvPicPr>
        <p:blipFill>
          <a:blip r:embed="rId3"/>
          <a:stretch>
            <a:fillRect/>
          </a:stretch>
        </p:blipFill>
        <p:spPr>
          <a:xfrm>
            <a:off x="7193785" y="161083"/>
            <a:ext cx="1755800" cy="16155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18" y="6041362"/>
            <a:ext cx="2736581" cy="816637"/>
          </a:xfrm>
          <a:prstGeom prst="rect">
            <a:avLst/>
          </a:prstGeom>
        </p:spPr>
      </p:pic>
    </p:spTree>
    <p:extLst>
      <p:ext uri="{BB962C8B-B14F-4D97-AF65-F5344CB8AC3E}">
        <p14:creationId xmlns:p14="http://schemas.microsoft.com/office/powerpoint/2010/main" val="123664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Steps to Enrollment</a:t>
            </a:r>
            <a:br>
              <a:rPr lang="en-US"/>
            </a:br>
            <a:endParaRPr lang="en-US"/>
          </a:p>
        </p:txBody>
      </p:sp>
      <p:sp>
        <p:nvSpPr>
          <p:cNvPr id="3" name="Content Placeholder 2"/>
          <p:cNvSpPr>
            <a:spLocks noGrp="1"/>
          </p:cNvSpPr>
          <p:nvPr>
            <p:ph idx="1"/>
          </p:nvPr>
        </p:nvSpPr>
        <p:spPr>
          <a:xfrm>
            <a:off x="677334" y="2508203"/>
            <a:ext cx="8596668" cy="3533159"/>
          </a:xfrm>
        </p:spPr>
        <p:txBody>
          <a:bodyPr>
            <a:normAutofit/>
          </a:bodyPr>
          <a:lstStyle/>
          <a:p>
            <a:r>
              <a:rPr lang="en-US"/>
              <a:t>A parent/legal guardian must complete the registration process and provide the proper documents to the school site where the child will attend. </a:t>
            </a:r>
          </a:p>
          <a:p>
            <a:r>
              <a:rPr lang="en-US"/>
              <a:t>Your child can attend kindergarten next August as long as she or he turns 5 on or before September 1.</a:t>
            </a:r>
          </a:p>
          <a:p>
            <a:r>
              <a:rPr lang="en-US"/>
              <a:t>Your child is zoned for a particular elementary school based on your address. Find your </a:t>
            </a:r>
            <a:r>
              <a:rPr lang="en-US" u="sng">
                <a:hlinkClick r:id="rId3"/>
              </a:rPr>
              <a:t>assigned school</a:t>
            </a:r>
            <a:r>
              <a:rPr lang="en-US"/>
              <a:t>.</a:t>
            </a:r>
          </a:p>
          <a:p>
            <a:r>
              <a:rPr lang="en-US"/>
              <a:t>For parents who wish to send their child to a school outside of their zoned area, see our </a:t>
            </a:r>
            <a:r>
              <a:rPr lang="en-US" u="sng">
                <a:hlinkClick r:id="rId4"/>
              </a:rPr>
              <a:t>choice options</a:t>
            </a:r>
            <a:r>
              <a:rPr lang="en-US"/>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34" y="5475888"/>
            <a:ext cx="2736581" cy="1382112"/>
          </a:xfrm>
          <a:prstGeom prst="rect">
            <a:avLst/>
          </a:prstGeom>
        </p:spPr>
      </p:pic>
      <p:pic>
        <p:nvPicPr>
          <p:cNvPr id="5" name="Picture 4"/>
          <p:cNvPicPr>
            <a:picLocks noChangeAspect="1"/>
          </p:cNvPicPr>
          <p:nvPr/>
        </p:nvPicPr>
        <p:blipFill rotWithShape="1">
          <a:blip r:embed="rId6"/>
          <a:srcRect b="46887"/>
          <a:stretch/>
        </p:blipFill>
        <p:spPr>
          <a:xfrm>
            <a:off x="554860" y="1187403"/>
            <a:ext cx="1755800" cy="858092"/>
          </a:xfrm>
          <a:prstGeom prst="rect">
            <a:avLst/>
          </a:prstGeom>
        </p:spPr>
      </p:pic>
      <p:pic>
        <p:nvPicPr>
          <p:cNvPr id="6" name="Picture 5"/>
          <p:cNvPicPr>
            <a:picLocks noChangeAspect="1"/>
          </p:cNvPicPr>
          <p:nvPr/>
        </p:nvPicPr>
        <p:blipFill rotWithShape="1">
          <a:blip r:embed="rId6"/>
          <a:srcRect b="46887"/>
          <a:stretch/>
        </p:blipFill>
        <p:spPr>
          <a:xfrm>
            <a:off x="2433134" y="1187403"/>
            <a:ext cx="1755800" cy="858092"/>
          </a:xfrm>
          <a:prstGeom prst="rect">
            <a:avLst/>
          </a:prstGeom>
        </p:spPr>
      </p:pic>
    </p:spTree>
    <p:extLst>
      <p:ext uri="{BB962C8B-B14F-4D97-AF65-F5344CB8AC3E}">
        <p14:creationId xmlns:p14="http://schemas.microsoft.com/office/powerpoint/2010/main" val="186467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23867" y="607119"/>
            <a:ext cx="11558016" cy="4032227"/>
          </a:xfrm>
        </p:spPr>
        <p:txBody>
          <a:bodyPr>
            <a:normAutofit fontScale="90000"/>
          </a:bodyPr>
          <a:lstStyle/>
          <a:p>
            <a:pPr algn="l"/>
            <a:r>
              <a:rPr lang="en-US" altLang="en-US" sz="2000" b="1" dirty="0">
                <a:latin typeface="Arial"/>
                <a:cs typeface="Arial"/>
              </a:rPr>
              <a:t>		</a:t>
            </a:r>
            <a:r>
              <a:rPr lang="en-US" altLang="en-US" sz="2200" b="1" dirty="0">
                <a:latin typeface="Arial"/>
                <a:cs typeface="Arial"/>
              </a:rPr>
              <a:t>                   </a:t>
            </a:r>
            <a:r>
              <a:rPr lang="en-US" altLang="en-US" sz="2700" b="1" dirty="0">
                <a:latin typeface="Ink Free" pitchFamily="66" charset="0"/>
                <a:cs typeface="Arial"/>
              </a:rPr>
              <a:t>Program for English Language Learners (E.L.L.)  </a:t>
            </a:r>
            <a:br>
              <a:rPr lang="en-US" altLang="en-US" sz="3100" b="1" dirty="0">
                <a:latin typeface="Ink Free"/>
              </a:rPr>
            </a:br>
            <a:r>
              <a:rPr lang="en-US" altLang="en-US" sz="3100" b="1" dirty="0">
                <a:latin typeface="Ink Free"/>
              </a:rPr>
              <a:t>                       </a:t>
            </a:r>
            <a:r>
              <a:rPr lang="en-US" altLang="en-US" sz="1600" b="1" dirty="0">
                <a:latin typeface="Arial"/>
                <a:cs typeface="Arial"/>
              </a:rPr>
              <a:t>Claywell Elementary 813-975-7300   </a:t>
            </a:r>
            <a:r>
              <a:rPr lang="en-US" altLang="en-US" sz="1600" dirty="0">
                <a:latin typeface="Arial" pitchFamily="34" charset="0"/>
                <a:cs typeface="Arial" pitchFamily="34" charset="0"/>
              </a:rPr>
              <a:t>(</a:t>
            </a:r>
            <a:r>
              <a:rPr lang="en-US" altLang="en-US" sz="1200" dirty="0">
                <a:latin typeface="Arial" pitchFamily="34" charset="0"/>
                <a:cs typeface="Arial" pitchFamily="34" charset="0"/>
              </a:rPr>
              <a:t>Mrs. Maida Lopez is bilingual)</a:t>
            </a:r>
            <a:r>
              <a:rPr lang="en-US" altLang="en-US" sz="1200" dirty="0">
                <a:latin typeface="Beach" pitchFamily="34" charset="0"/>
              </a:rPr>
              <a:t> </a:t>
            </a:r>
            <a:br>
              <a:rPr lang="en-US" altLang="en-US" sz="1600" b="1" dirty="0">
                <a:latin typeface="Beach" pitchFamily="34" charset="0"/>
              </a:rPr>
            </a:br>
            <a:r>
              <a:rPr lang="en-US" altLang="en-US" sz="1600" b="1" dirty="0">
                <a:latin typeface="Beach" pitchFamily="34" charset="0"/>
              </a:rPr>
              <a:t>		            </a:t>
            </a:r>
            <a:r>
              <a:rPr lang="en-US" altLang="en-US" sz="1600" b="1" i="1" dirty="0">
                <a:solidFill>
                  <a:srgbClr val="1A15BD"/>
                </a:solidFill>
                <a:latin typeface="Arial"/>
                <a:cs typeface="Arial"/>
                <a:hlinkClick r:id="rId2">
                  <a:extLst>
                    <a:ext uri="{A12FA001-AC4F-418D-AE19-62706E023703}">
                      <ahyp:hlinkClr xmlns:ahyp="http://schemas.microsoft.com/office/drawing/2018/hyperlinkcolor" val="tx"/>
                    </a:ext>
                  </a:extLst>
                </a:hlinkClick>
              </a:rPr>
              <a:t>http://claywell.mysdhc.org</a:t>
            </a:r>
            <a:r>
              <a:rPr lang="en-US" altLang="en-US" sz="1600" dirty="0">
                <a:latin typeface="Arial" pitchFamily="34" charset="0"/>
                <a:cs typeface="Arial" pitchFamily="34" charset="0"/>
              </a:rPr>
              <a:t>  </a:t>
            </a:r>
            <a:br>
              <a:rPr lang="en-US" altLang="en-US" sz="2000" b="1" dirty="0">
                <a:latin typeface="Arial" panose="020B0604020202020204" pitchFamily="34" charset="0"/>
                <a:cs typeface="Arial" panose="020B0604020202020204" pitchFamily="34" charset="0"/>
              </a:rPr>
            </a:br>
            <a:r>
              <a:rPr lang="en-US" altLang="en-US" sz="2000" b="1" dirty="0">
                <a:latin typeface="Arial" panose="020B0604020202020204" pitchFamily="34" charset="0"/>
                <a:cs typeface="Arial" panose="020B0604020202020204" pitchFamily="34" charset="0"/>
              </a:rPr>
              <a:t>			</a:t>
            </a:r>
            <a:br>
              <a:rPr lang="en-US" altLang="en-US" sz="2000" b="1" dirty="0">
                <a:latin typeface="Arial" panose="020B0604020202020204" pitchFamily="34" charset="0"/>
                <a:cs typeface="Arial" panose="020B0604020202020204" pitchFamily="34" charset="0"/>
              </a:rPr>
            </a:br>
            <a:r>
              <a:rPr lang="en-US" altLang="en-US" sz="2200" b="1" dirty="0">
                <a:latin typeface="Ink Free" pitchFamily="66" charset="0"/>
                <a:cs typeface="Arial"/>
              </a:rPr>
              <a:t>Meet the E.L.L. Dept. staff:</a:t>
            </a:r>
            <a:br>
              <a:rPr lang="en-US" altLang="en-US" sz="2000" b="1" dirty="0">
                <a:latin typeface="Ink Free" panose="03080402000500000000" pitchFamily="66" charset="0"/>
                <a:cs typeface="Arial" panose="020B0604020202020204" pitchFamily="34" charset="0"/>
              </a:rPr>
            </a:br>
            <a:r>
              <a:rPr lang="en-US" altLang="en-US" sz="2000" b="1" dirty="0">
                <a:latin typeface="Ink Free"/>
                <a:cs typeface="Arial"/>
              </a:rPr>
              <a:t> </a:t>
            </a:r>
            <a:r>
              <a:rPr lang="en-US" altLang="en-US" sz="1600" b="1" dirty="0">
                <a:latin typeface="Ink Free"/>
                <a:cs typeface="Arial"/>
              </a:rPr>
              <a:t> * </a:t>
            </a:r>
            <a:r>
              <a:rPr lang="en-US" altLang="en-US" sz="1600" b="1" dirty="0">
                <a:latin typeface="Arial"/>
                <a:cs typeface="Arial"/>
              </a:rPr>
              <a:t>E.L.L. Resource Teacher:  </a:t>
            </a:r>
            <a:r>
              <a:rPr lang="en-US" altLang="en-US" sz="1600" dirty="0">
                <a:latin typeface="Abadi"/>
                <a:cs typeface="Arial"/>
              </a:rPr>
              <a:t>Mrs. Lorraine Fernandez</a:t>
            </a:r>
            <a:r>
              <a:rPr lang="en-US" altLang="en-US" sz="1600" i="1" dirty="0">
                <a:latin typeface="Abadi"/>
                <a:cs typeface="Arial"/>
              </a:rPr>
              <a:t> </a:t>
            </a:r>
            <a:r>
              <a:rPr lang="en-US" altLang="en-US" sz="1600" b="1" i="1" dirty="0">
                <a:solidFill>
                  <a:srgbClr val="000000"/>
                </a:solidFill>
                <a:latin typeface="Abadi"/>
                <a:cs typeface="Arial"/>
              </a:rPr>
              <a:t> </a:t>
            </a:r>
            <a:r>
              <a:rPr lang="en-US" altLang="en-US" sz="1600" b="1" i="1" dirty="0">
                <a:solidFill>
                  <a:srgbClr val="0070C0"/>
                </a:solidFill>
                <a:latin typeface="Abadi"/>
                <a:cs typeface="Arial"/>
              </a:rPr>
              <a:t>lorraine.fernandez@hcps.net </a:t>
            </a:r>
            <a:r>
              <a:rPr lang="en-US" altLang="en-US" sz="1600" b="1" i="1" dirty="0">
                <a:latin typeface="Abadi"/>
                <a:cs typeface="Arial"/>
              </a:rPr>
              <a:t>  </a:t>
            </a:r>
            <a:r>
              <a:rPr lang="en-US" altLang="en-US" sz="1600" b="1" dirty="0">
                <a:latin typeface="Ink Free"/>
                <a:cs typeface="Arial"/>
              </a:rPr>
              <a:t>                </a:t>
            </a:r>
            <a:br>
              <a:rPr lang="en-US" altLang="en-US" sz="1600" b="1" dirty="0">
                <a:latin typeface="Ink Free"/>
                <a:cs typeface="Arial"/>
              </a:rPr>
            </a:br>
            <a:r>
              <a:rPr lang="en-US" altLang="en-US" sz="1600" b="1" dirty="0">
                <a:latin typeface="Ink Free"/>
                <a:cs typeface="Arial"/>
              </a:rPr>
              <a:t>  * </a:t>
            </a:r>
            <a:r>
              <a:rPr lang="en-US" altLang="en-US" sz="1600" b="1" dirty="0">
                <a:latin typeface="Arial"/>
                <a:cs typeface="Arial"/>
              </a:rPr>
              <a:t>Spanish Bilingual Paraprofessional</a:t>
            </a:r>
            <a:r>
              <a:rPr lang="en-US" altLang="en-US" sz="1600" b="1" dirty="0">
                <a:latin typeface="Ink Free"/>
                <a:cs typeface="Arial"/>
              </a:rPr>
              <a:t>:  </a:t>
            </a:r>
            <a:r>
              <a:rPr lang="en-US" altLang="en-US" sz="1600" dirty="0">
                <a:latin typeface="Abadi"/>
                <a:cs typeface="Arial"/>
              </a:rPr>
              <a:t>Mrs. Maribel </a:t>
            </a:r>
            <a:r>
              <a:rPr lang="en-US" altLang="en-US" sz="1600" dirty="0" err="1">
                <a:latin typeface="Abadi"/>
                <a:cs typeface="Arial"/>
              </a:rPr>
              <a:t>Perotin</a:t>
            </a:r>
            <a:r>
              <a:rPr lang="en-US" altLang="en-US" sz="1600" i="1" dirty="0">
                <a:latin typeface="Abadi"/>
                <a:cs typeface="Arial"/>
              </a:rPr>
              <a:t> </a:t>
            </a:r>
            <a:r>
              <a:rPr lang="en-US" altLang="en-US" sz="1600" b="1" i="1" dirty="0">
                <a:latin typeface="Abadi"/>
                <a:cs typeface="Arial"/>
              </a:rPr>
              <a:t> </a:t>
            </a:r>
            <a:r>
              <a:rPr lang="en-US" altLang="en-US" sz="1600" b="1" i="1" dirty="0">
                <a:solidFill>
                  <a:srgbClr val="0070C0"/>
                </a:solidFill>
                <a:latin typeface="Abadi"/>
                <a:cs typeface="Arial"/>
              </a:rPr>
              <a:t>maribel.perotin@hcps.net </a:t>
            </a:r>
            <a:br>
              <a:rPr lang="en-US" altLang="en-US" sz="2000"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b="1" dirty="0">
                <a:latin typeface="Arial"/>
                <a:cs typeface="Arial"/>
              </a:rPr>
              <a:t>The E.L.L. program is a state-wide, federally funded program that was put into place in 1990. Claywell’s E.L.L. staff identifies students in need of accommodations, support &amp; resources to acquire the English language in order to attain academic success. </a:t>
            </a:r>
            <a:r>
              <a:rPr lang="en-US" altLang="en-US" sz="1600" b="1" dirty="0">
                <a:solidFill>
                  <a:srgbClr val="1A15BD"/>
                </a:solidFill>
                <a:latin typeface="Arial"/>
                <a:cs typeface="Arial"/>
              </a:rPr>
              <a:t>*</a:t>
            </a:r>
            <a:r>
              <a:rPr lang="en-US" altLang="en-US" sz="1600" b="1" dirty="0">
                <a:latin typeface="Arial"/>
                <a:cs typeface="Arial"/>
              </a:rPr>
              <a:t>Classroom E.L.L. teachers provide E.L.L. students comprehensible academic instruction through the use of eligible accommodations, modifications, differentiation, and district &amp; school programmatic resource materials. The E.L.L. staff handles compliance, provides additional support, materials &amp; resources to teachers &amp; students.</a:t>
            </a:r>
            <a:br>
              <a:rPr lang="en-US" altLang="en-US" sz="2400" b="1" dirty="0">
                <a:latin typeface="Beach" pitchFamily="34" charset="0"/>
              </a:rPr>
            </a:br>
            <a:br>
              <a:rPr lang="en-US" altLang="en-US" sz="1600" b="1" dirty="0">
                <a:latin typeface="Beach" pitchFamily="34" charset="0"/>
              </a:rPr>
            </a:br>
            <a:r>
              <a:rPr lang="en-US" altLang="en-US" sz="1400" b="1" dirty="0">
                <a:latin typeface="Arial" panose="020B0604020202020204" pitchFamily="34" charset="0"/>
                <a:cs typeface="Arial" panose="020B0604020202020204" pitchFamily="34" charset="0"/>
              </a:rPr>
              <a:t>                    </a:t>
            </a:r>
            <a:r>
              <a:rPr lang="en-US" sz="1600" b="1" i="1" dirty="0">
                <a:solidFill>
                  <a:srgbClr val="1A15BD"/>
                </a:solidFill>
                <a:hlinkClick r:id="rId3">
                  <a:extLst>
                    <a:ext uri="{A12FA001-AC4F-418D-AE19-62706E023703}">
                      <ahyp:hlinkClr xmlns:ahyp="http://schemas.microsoft.com/office/drawing/2018/hyperlinkcolor" val="tx"/>
                    </a:ext>
                  </a:extLst>
                </a:hlinkClick>
              </a:rPr>
              <a:t>English Language Learners (fldoe.org)</a:t>
            </a:r>
            <a:br>
              <a:rPr lang="en-US" sz="1600" b="1" i="1" dirty="0">
                <a:solidFill>
                  <a:srgbClr val="1A15BD"/>
                </a:solidFill>
              </a:rPr>
            </a:br>
            <a:br>
              <a:rPr lang="en-US" altLang="en-US" sz="1600" b="1" dirty="0">
                <a:latin typeface="Arial" panose="020B0604020202020204" pitchFamily="34" charset="0"/>
                <a:cs typeface="Arial" panose="020B0604020202020204" pitchFamily="34" charset="0"/>
              </a:rPr>
            </a:br>
            <a:r>
              <a:rPr lang="en-US" altLang="en-US" sz="1600" b="1" dirty="0">
                <a:latin typeface="Arial" panose="020B0604020202020204" pitchFamily="34" charset="0"/>
                <a:cs typeface="Arial" panose="020B0604020202020204" pitchFamily="34" charset="0"/>
              </a:rPr>
              <a:t>	</a:t>
            </a:r>
            <a:r>
              <a:rPr lang="en-US" sz="1600" b="1" i="1" dirty="0">
                <a:hlinkClick r:id="rId4"/>
              </a:rPr>
              <a:t>English Language Learners / Overview (hillsboroughschools.org)</a:t>
            </a:r>
            <a:br>
              <a:rPr lang="en-US" sz="1600" b="1" i="1" dirty="0">
                <a:latin typeface="Arial" panose="020B0604020202020204" pitchFamily="34" charset="0"/>
                <a:cs typeface="Arial" panose="020B0604020202020204" pitchFamily="34" charset="0"/>
              </a:rPr>
            </a:br>
            <a:br>
              <a:rPr lang="en-US" sz="1600" b="1" i="1" dirty="0">
                <a:latin typeface="Arial" panose="020B0604020202020204" pitchFamily="34" charset="0"/>
                <a:cs typeface="Arial" panose="020B0604020202020204" pitchFamily="34" charset="0"/>
              </a:rPr>
            </a:br>
            <a:r>
              <a:rPr lang="en-US" sz="1600" b="1" i="1" dirty="0">
                <a:latin typeface="Arial" panose="020B0604020202020204" pitchFamily="34" charset="0"/>
                <a:cs typeface="Arial" panose="020B0604020202020204" pitchFamily="34" charset="0"/>
              </a:rPr>
              <a:t>	</a:t>
            </a:r>
            <a:r>
              <a:rPr lang="en-US" sz="1600" b="1" i="1" dirty="0">
                <a:solidFill>
                  <a:srgbClr val="1A15BD"/>
                </a:solidFill>
                <a:hlinkClick r:id="rId5">
                  <a:extLst>
                    <a:ext uri="{A12FA001-AC4F-418D-AE19-62706E023703}">
                      <ahyp:hlinkClr xmlns:ahyp="http://schemas.microsoft.com/office/drawing/2018/hyperlinkcolor" val="tx"/>
                    </a:ext>
                  </a:extLst>
                </a:hlinkClick>
              </a:rPr>
              <a:t>WIDA (wisc.edu)</a:t>
            </a:r>
            <a:endParaRPr lang="en-US" altLang="en-US" sz="1600" b="1" i="1" dirty="0">
              <a:solidFill>
                <a:srgbClr val="1A15BD"/>
              </a:solidFill>
              <a:latin typeface="Arial" panose="020B0604020202020204" pitchFamily="34" charset="0"/>
              <a:cs typeface="Arial" panose="020B0604020202020204" pitchFamily="34" charset="0"/>
            </a:endParaRPr>
          </a:p>
        </p:txBody>
      </p:sp>
      <p:pic>
        <p:nvPicPr>
          <p:cNvPr id="6"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4076" y="5313827"/>
            <a:ext cx="1161157" cy="134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2090" y="5297154"/>
            <a:ext cx="1010785" cy="134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agine Learning Reading Program - William W. Estes Elementar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5280" y="5290084"/>
            <a:ext cx="1067852" cy="135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23277" y="1085996"/>
            <a:ext cx="944875" cy="1227113"/>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4913" y="79961"/>
            <a:ext cx="1006035" cy="1006035"/>
          </a:xfrm>
          <a:prstGeom prst="rect">
            <a:avLst/>
          </a:prstGeom>
        </p:spPr>
      </p:pic>
      <p:pic>
        <p:nvPicPr>
          <p:cNvPr id="13" name="Picture 12"/>
          <p:cNvPicPr>
            <a:picLocks noChangeAspect="1"/>
          </p:cNvPicPr>
          <p:nvPr/>
        </p:nvPicPr>
        <p:blipFill>
          <a:blip r:embed="rId11"/>
          <a:stretch>
            <a:fillRect/>
          </a:stretch>
        </p:blipFill>
        <p:spPr>
          <a:xfrm>
            <a:off x="202931" y="5313827"/>
            <a:ext cx="1767088" cy="1176317"/>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06009" y="1234681"/>
            <a:ext cx="737935" cy="986130"/>
          </a:xfrm>
          <a:prstGeom prst="rect">
            <a:avLst/>
          </a:prstGeom>
        </p:spPr>
      </p:pic>
      <p:pic>
        <p:nvPicPr>
          <p:cNvPr id="15" name="Picture 14"/>
          <p:cNvPicPr>
            <a:picLocks noChangeAspect="1"/>
          </p:cNvPicPr>
          <p:nvPr/>
        </p:nvPicPr>
        <p:blipFill>
          <a:blip r:embed="rId13"/>
          <a:stretch>
            <a:fillRect/>
          </a:stretch>
        </p:blipFill>
        <p:spPr>
          <a:xfrm>
            <a:off x="9965224" y="3639701"/>
            <a:ext cx="1378455" cy="856110"/>
          </a:xfrm>
          <a:prstGeom prst="rect">
            <a:avLst/>
          </a:prstGeom>
        </p:spPr>
      </p:pic>
      <p:pic>
        <p:nvPicPr>
          <p:cNvPr id="17" name="Picture 16"/>
          <p:cNvPicPr>
            <a:picLocks noChangeAspect="1"/>
          </p:cNvPicPr>
          <p:nvPr/>
        </p:nvPicPr>
        <p:blipFill>
          <a:blip r:embed="rId14"/>
          <a:stretch>
            <a:fillRect/>
          </a:stretch>
        </p:blipFill>
        <p:spPr>
          <a:xfrm>
            <a:off x="6363991" y="3643860"/>
            <a:ext cx="1395846" cy="851951"/>
          </a:xfrm>
          <a:prstGeom prst="rect">
            <a:avLst/>
          </a:prstGeom>
        </p:spPr>
      </p:pic>
      <p:pic>
        <p:nvPicPr>
          <p:cNvPr id="18" name="Picture 17"/>
          <p:cNvPicPr>
            <a:picLocks noChangeAspect="1"/>
          </p:cNvPicPr>
          <p:nvPr/>
        </p:nvPicPr>
        <p:blipFill>
          <a:blip r:embed="rId15"/>
          <a:stretch>
            <a:fillRect/>
          </a:stretch>
        </p:blipFill>
        <p:spPr>
          <a:xfrm>
            <a:off x="8170941" y="3639701"/>
            <a:ext cx="1395847" cy="876682"/>
          </a:xfrm>
          <a:prstGeom prst="rect">
            <a:avLst/>
          </a:prstGeom>
        </p:spPr>
      </p:pic>
      <p:sp>
        <p:nvSpPr>
          <p:cNvPr id="2" name="TextBox 1">
            <a:extLst>
              <a:ext uri="{FF2B5EF4-FFF2-40B4-BE49-F238E27FC236}">
                <a16:creationId xmlns:a16="http://schemas.microsoft.com/office/drawing/2014/main" id="{3D8DAAD2-A481-C45C-DC4F-DEF9E2A3BDBF}"/>
              </a:ext>
            </a:extLst>
          </p:cNvPr>
          <p:cNvSpPr txBox="1"/>
          <p:nvPr/>
        </p:nvSpPr>
        <p:spPr>
          <a:xfrm>
            <a:off x="6607277" y="4992457"/>
            <a:ext cx="3036667"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Verdana" pitchFamily="34" charset="0"/>
                <a:ea typeface="Verdana" pitchFamily="34" charset="0"/>
                <a:cs typeface="Calibri"/>
              </a:rPr>
              <a:t>Scan the QR code to add your contact info. to our E.L.L. </a:t>
            </a:r>
            <a:r>
              <a:rPr lang="en-US" sz="1400" b="1" dirty="0" err="1">
                <a:latin typeface="Verdana" pitchFamily="34" charset="0"/>
                <a:ea typeface="Verdana" pitchFamily="34" charset="0"/>
                <a:cs typeface="Calibri"/>
              </a:rPr>
              <a:t>ClassDoJo</a:t>
            </a:r>
            <a:r>
              <a:rPr lang="en-US" sz="1400" b="1" dirty="0">
                <a:latin typeface="Verdana" pitchFamily="34" charset="0"/>
                <a:ea typeface="Verdana" pitchFamily="34" charset="0"/>
                <a:cs typeface="Calibri"/>
              </a:rPr>
              <a:t> </a:t>
            </a:r>
          </a:p>
          <a:p>
            <a:endParaRPr lang="en-US" sz="800" b="1" dirty="0">
              <a:latin typeface="Verdana" pitchFamily="34" charset="0"/>
              <a:ea typeface="Verdana" pitchFamily="34" charset="0"/>
              <a:cs typeface="Calibri"/>
            </a:endParaRPr>
          </a:p>
          <a:p>
            <a:r>
              <a:rPr lang="es-ES" sz="1400" b="1" dirty="0">
                <a:latin typeface="Verdana" pitchFamily="34" charset="0"/>
                <a:ea typeface="Verdana" pitchFamily="34" charset="0"/>
                <a:cs typeface="Calibri"/>
              </a:rPr>
              <a:t>Escanea el código QR para agregar tu información de contacto. a nuestro E.L.L. </a:t>
            </a:r>
            <a:r>
              <a:rPr lang="es-ES" sz="1400" b="1" dirty="0" err="1">
                <a:latin typeface="Verdana" pitchFamily="34" charset="0"/>
                <a:ea typeface="Verdana" pitchFamily="34" charset="0"/>
                <a:cs typeface="Calibri"/>
              </a:rPr>
              <a:t>ClassDoJo</a:t>
            </a:r>
            <a:r>
              <a:rPr lang="es-ES" sz="1400" b="1" dirty="0">
                <a:latin typeface="Verdana" pitchFamily="34" charset="0"/>
                <a:ea typeface="Verdana" pitchFamily="34" charset="0"/>
                <a:cs typeface="Calibri"/>
              </a:rPr>
              <a:t> </a:t>
            </a:r>
          </a:p>
          <a:p>
            <a:endParaRPr lang="en-US" sz="1600" b="1" dirty="0">
              <a:latin typeface="Verdana" pitchFamily="34" charset="0"/>
              <a:ea typeface="Verdana" pitchFamily="34" charset="0"/>
              <a:cs typeface="Calibri"/>
            </a:endParaRPr>
          </a:p>
        </p:txBody>
      </p:sp>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66788" y="4915301"/>
            <a:ext cx="1725700" cy="17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4849091"/>
            <a:ext cx="3484076" cy="338554"/>
          </a:xfrm>
          <a:prstGeom prst="rect">
            <a:avLst/>
          </a:prstGeom>
          <a:noFill/>
        </p:spPr>
        <p:txBody>
          <a:bodyPr wrap="square" rtlCol="0">
            <a:spAutoFit/>
          </a:bodyPr>
          <a:lstStyle/>
          <a:p>
            <a:r>
              <a:rPr lang="en-US" sz="1600" b="1" u="sng" dirty="0"/>
              <a:t>E.L.L. programmatic student resources:</a:t>
            </a:r>
          </a:p>
        </p:txBody>
      </p:sp>
      <p:pic>
        <p:nvPicPr>
          <p:cNvPr id="1028" name="Picture 4" descr="C:\Users\MLFernandez\Documents\Lorraine's STUFF\Suncoast CREDIT UNION\sccuBODpicLorraine.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22259" y="1016374"/>
            <a:ext cx="830389" cy="12505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57E9AB3-F7E5-B568-ED98-29594A804E1F}"/>
              </a:ext>
            </a:extLst>
          </p:cNvPr>
          <p:cNvPicPr>
            <a:picLocks noChangeAspect="1"/>
          </p:cNvPicPr>
          <p:nvPr/>
        </p:nvPicPr>
        <p:blipFill rotWithShape="1">
          <a:blip r:embed="rId18"/>
          <a:srcRect b="46887"/>
          <a:stretch/>
        </p:blipFill>
        <p:spPr>
          <a:xfrm>
            <a:off x="8688888" y="137177"/>
            <a:ext cx="1755800" cy="858092"/>
          </a:xfrm>
          <a:prstGeom prst="rect">
            <a:avLst/>
          </a:prstGeom>
        </p:spPr>
      </p:pic>
      <p:pic>
        <p:nvPicPr>
          <p:cNvPr id="5" name="Picture 4">
            <a:extLst>
              <a:ext uri="{FF2B5EF4-FFF2-40B4-BE49-F238E27FC236}">
                <a16:creationId xmlns:a16="http://schemas.microsoft.com/office/drawing/2014/main" id="{F999795F-3BC8-26E9-2537-56A3D804199A}"/>
              </a:ext>
            </a:extLst>
          </p:cNvPr>
          <p:cNvPicPr>
            <a:picLocks noChangeAspect="1"/>
          </p:cNvPicPr>
          <p:nvPr/>
        </p:nvPicPr>
        <p:blipFill rotWithShape="1">
          <a:blip r:embed="rId18"/>
          <a:srcRect b="46887"/>
          <a:stretch/>
        </p:blipFill>
        <p:spPr>
          <a:xfrm>
            <a:off x="10414588" y="93483"/>
            <a:ext cx="1755800" cy="858092"/>
          </a:xfrm>
          <a:prstGeom prst="rect">
            <a:avLst/>
          </a:prstGeom>
        </p:spPr>
      </p:pic>
    </p:spTree>
    <p:extLst>
      <p:ext uri="{BB962C8B-B14F-4D97-AF65-F5344CB8AC3E}">
        <p14:creationId xmlns:p14="http://schemas.microsoft.com/office/powerpoint/2010/main" val="209466191"/>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4875"/>
          </a:xfrm>
        </p:spPr>
        <p:txBody>
          <a:bodyPr>
            <a:normAutofit fontScale="90000"/>
          </a:bodyPr>
          <a:lstStyle/>
          <a:p>
            <a:r>
              <a:rPr lang="en-US" b="1"/>
              <a:t>Documents needed for enrollment</a:t>
            </a:r>
            <a:br>
              <a:rPr lang="en-US"/>
            </a:br>
            <a:endParaRPr lang="en-US"/>
          </a:p>
        </p:txBody>
      </p:sp>
      <p:sp>
        <p:nvSpPr>
          <p:cNvPr id="3" name="Content Placeholder 2"/>
          <p:cNvSpPr>
            <a:spLocks noGrp="1"/>
          </p:cNvSpPr>
          <p:nvPr>
            <p:ph idx="1"/>
          </p:nvPr>
        </p:nvSpPr>
        <p:spPr>
          <a:xfrm>
            <a:off x="677333" y="1593055"/>
            <a:ext cx="8761941" cy="3759995"/>
          </a:xfrm>
        </p:spPr>
        <p:txBody>
          <a:bodyPr>
            <a:normAutofit/>
          </a:bodyPr>
          <a:lstStyle/>
          <a:p>
            <a:r>
              <a:rPr lang="en-US" sz="2400" b="1"/>
              <a:t>What forms do I need to compete?</a:t>
            </a:r>
          </a:p>
          <a:p>
            <a:pPr marL="0" indent="0">
              <a:buNone/>
            </a:pPr>
            <a:endParaRPr lang="en-US" sz="2400" b="1"/>
          </a:p>
          <a:p>
            <a:pPr lvl="1"/>
            <a:r>
              <a:rPr lang="en-US" sz="2000">
                <a:solidFill>
                  <a:schemeClr val="accent1"/>
                </a:solidFill>
              </a:rPr>
              <a:t>Student Enrollment Record Form </a:t>
            </a:r>
            <a:r>
              <a:rPr lang="en-US" sz="2000">
                <a:solidFill>
                  <a:schemeClr val="tx1"/>
                </a:solidFill>
              </a:rPr>
              <a:t>- </a:t>
            </a:r>
            <a:r>
              <a:rPr lang="en-US" sz="2000"/>
              <a:t>SER (provided at the school site or electronically) </a:t>
            </a:r>
          </a:p>
          <a:p>
            <a:pPr lvl="1"/>
            <a:r>
              <a:rPr lang="en-US" sz="2000">
                <a:solidFill>
                  <a:srgbClr val="92D050"/>
                </a:solidFill>
              </a:rPr>
              <a:t>Student Residency Form </a:t>
            </a:r>
            <a:r>
              <a:rPr lang="en-US" sz="2000"/>
              <a:t>– can be completed ahead of time, supporting documentation is required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834" y="5475888"/>
            <a:ext cx="2736581" cy="1382112"/>
          </a:xfrm>
          <a:prstGeom prst="rect">
            <a:avLst/>
          </a:prstGeom>
        </p:spPr>
      </p:pic>
      <p:pic>
        <p:nvPicPr>
          <p:cNvPr id="5" name="Picture 4"/>
          <p:cNvPicPr>
            <a:picLocks noChangeAspect="1"/>
          </p:cNvPicPr>
          <p:nvPr/>
        </p:nvPicPr>
        <p:blipFill rotWithShape="1">
          <a:blip r:embed="rId3"/>
          <a:srcRect b="46887"/>
          <a:stretch/>
        </p:blipFill>
        <p:spPr>
          <a:xfrm>
            <a:off x="3860035" y="5987582"/>
            <a:ext cx="1755800" cy="858092"/>
          </a:xfrm>
          <a:prstGeom prst="rect">
            <a:avLst/>
          </a:prstGeom>
        </p:spPr>
      </p:pic>
      <p:pic>
        <p:nvPicPr>
          <p:cNvPr id="6" name="Picture 5"/>
          <p:cNvPicPr>
            <a:picLocks noChangeAspect="1"/>
          </p:cNvPicPr>
          <p:nvPr/>
        </p:nvPicPr>
        <p:blipFill rotWithShape="1">
          <a:blip r:embed="rId3"/>
          <a:srcRect b="46887"/>
          <a:stretch/>
        </p:blipFill>
        <p:spPr>
          <a:xfrm>
            <a:off x="5500184" y="5999908"/>
            <a:ext cx="1755800" cy="858092"/>
          </a:xfrm>
          <a:prstGeom prst="rect">
            <a:avLst/>
          </a:prstGeom>
        </p:spPr>
      </p:pic>
    </p:spTree>
    <p:extLst>
      <p:ext uri="{BB962C8B-B14F-4D97-AF65-F5344CB8AC3E}">
        <p14:creationId xmlns:p14="http://schemas.microsoft.com/office/powerpoint/2010/main" val="385986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4875"/>
          </a:xfrm>
        </p:spPr>
        <p:txBody>
          <a:bodyPr>
            <a:normAutofit fontScale="90000"/>
          </a:bodyPr>
          <a:lstStyle/>
          <a:p>
            <a:r>
              <a:rPr lang="en-US" b="1"/>
              <a:t>Documents needed for enrollment </a:t>
            </a:r>
            <a:r>
              <a:rPr lang="en-US" sz="2000" b="1"/>
              <a:t>(Continued)</a:t>
            </a:r>
            <a:br>
              <a:rPr lang="en-US"/>
            </a:br>
            <a:endParaRPr lang="en-US"/>
          </a:p>
        </p:txBody>
      </p:sp>
      <p:sp>
        <p:nvSpPr>
          <p:cNvPr id="3" name="Content Placeholder 2"/>
          <p:cNvSpPr>
            <a:spLocks noGrp="1"/>
          </p:cNvSpPr>
          <p:nvPr>
            <p:ph idx="1"/>
          </p:nvPr>
        </p:nvSpPr>
        <p:spPr>
          <a:xfrm>
            <a:off x="677334" y="1514475"/>
            <a:ext cx="8596668" cy="3759995"/>
          </a:xfrm>
        </p:spPr>
        <p:txBody>
          <a:bodyPr>
            <a:normAutofit/>
          </a:bodyPr>
          <a:lstStyle/>
          <a:p>
            <a:r>
              <a:rPr lang="en-US" b="1"/>
              <a:t>What supporting documents do I need to register for kindergarten?</a:t>
            </a:r>
          </a:p>
          <a:p>
            <a:pPr lvl="1"/>
            <a:r>
              <a:rPr lang="en-US" b="1"/>
              <a:t>Birth certificate</a:t>
            </a:r>
          </a:p>
          <a:p>
            <a:pPr lvl="1"/>
            <a:r>
              <a:rPr lang="en-US" b="1"/>
              <a:t>Social security card</a:t>
            </a:r>
            <a:r>
              <a:rPr lang="en-US"/>
              <a:t>, if available</a:t>
            </a:r>
          </a:p>
          <a:p>
            <a:pPr lvl="1"/>
            <a:r>
              <a:rPr lang="en-US" b="1"/>
              <a:t>Florida Physical HRS Form </a:t>
            </a:r>
            <a:r>
              <a:rPr lang="en-US"/>
              <a:t>-- </a:t>
            </a:r>
            <a:r>
              <a:rPr lang="en-US" b="1" u="sng">
                <a:solidFill>
                  <a:schemeClr val="tx1"/>
                </a:solidFill>
                <a:hlinkClick r:id="rId3"/>
              </a:rPr>
              <a:t>Florida Physical HRS form</a:t>
            </a:r>
            <a:r>
              <a:rPr lang="en-US" b="1">
                <a:solidFill>
                  <a:schemeClr val="tx1"/>
                </a:solidFill>
              </a:rPr>
              <a:t> </a:t>
            </a:r>
            <a:r>
              <a:rPr lang="en-US"/>
              <a:t>supplied by a doctor dated </a:t>
            </a:r>
            <a:r>
              <a:rPr lang="en-US">
                <a:solidFill>
                  <a:schemeClr val="accent1"/>
                </a:solidFill>
              </a:rPr>
              <a:t>within</a:t>
            </a:r>
            <a:r>
              <a:rPr lang="en-US"/>
              <a:t> 12 months prior to entry in Florida Schools (first day of school)</a:t>
            </a:r>
          </a:p>
          <a:p>
            <a:pPr lvl="1"/>
            <a:r>
              <a:rPr lang="en-US" b="1"/>
              <a:t>Florida Immunization Record </a:t>
            </a:r>
            <a:r>
              <a:rPr lang="en-US"/>
              <a:t>on </a:t>
            </a:r>
            <a:r>
              <a:rPr lang="en-US" u="sng">
                <a:hlinkClick r:id="rId4"/>
              </a:rPr>
              <a:t>HRS hard card</a:t>
            </a:r>
            <a:r>
              <a:rPr lang="en-US"/>
              <a:t> (form #680) supplied by a doctor</a:t>
            </a:r>
          </a:p>
          <a:p>
            <a:pPr lvl="1"/>
            <a:r>
              <a:rPr lang="en-US" b="1"/>
              <a:t>Two forms of verification of address </a:t>
            </a:r>
            <a:r>
              <a:rPr lang="en-US"/>
              <a:t>that prove where you live but are NOT your driver’s license or state-issued ID card (some examples are a utility bill, lease, or a contract to purchase a home)</a:t>
            </a:r>
          </a:p>
          <a:p>
            <a:pPr lvl="1"/>
            <a:r>
              <a:rPr lang="en-US"/>
              <a:t>If a child lives with someone who is not a parent, you may also need to complete a student resident form, which is available at the school</a:t>
            </a:r>
          </a:p>
          <a:p>
            <a:pPr lvl="1"/>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34" y="5475888"/>
            <a:ext cx="2736581" cy="1382112"/>
          </a:xfrm>
          <a:prstGeom prst="rect">
            <a:avLst/>
          </a:prstGeom>
        </p:spPr>
      </p:pic>
      <p:pic>
        <p:nvPicPr>
          <p:cNvPr id="5" name="Picture 4"/>
          <p:cNvPicPr>
            <a:picLocks noChangeAspect="1"/>
          </p:cNvPicPr>
          <p:nvPr/>
        </p:nvPicPr>
        <p:blipFill rotWithShape="1">
          <a:blip r:embed="rId6"/>
          <a:srcRect b="46887"/>
          <a:stretch/>
        </p:blipFill>
        <p:spPr>
          <a:xfrm>
            <a:off x="3860035" y="5987582"/>
            <a:ext cx="1755800" cy="858092"/>
          </a:xfrm>
          <a:prstGeom prst="rect">
            <a:avLst/>
          </a:prstGeom>
        </p:spPr>
      </p:pic>
      <p:pic>
        <p:nvPicPr>
          <p:cNvPr id="6" name="Picture 5"/>
          <p:cNvPicPr>
            <a:picLocks noChangeAspect="1"/>
          </p:cNvPicPr>
          <p:nvPr/>
        </p:nvPicPr>
        <p:blipFill rotWithShape="1">
          <a:blip r:embed="rId6"/>
          <a:srcRect b="46887"/>
          <a:stretch/>
        </p:blipFill>
        <p:spPr>
          <a:xfrm>
            <a:off x="5500184" y="5999908"/>
            <a:ext cx="1755800" cy="858092"/>
          </a:xfrm>
          <a:prstGeom prst="rect">
            <a:avLst/>
          </a:prstGeom>
        </p:spPr>
      </p:pic>
    </p:spTree>
    <p:extLst>
      <p:ext uri="{BB962C8B-B14F-4D97-AF65-F5344CB8AC3E}">
        <p14:creationId xmlns:p14="http://schemas.microsoft.com/office/powerpoint/2010/main" val="235302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00150"/>
          </a:xfrm>
        </p:spPr>
        <p:txBody>
          <a:bodyPr>
            <a:normAutofit fontScale="90000"/>
          </a:bodyPr>
          <a:lstStyle/>
          <a:p>
            <a:r>
              <a:rPr lang="en-US" b="1"/>
              <a:t>Important Information</a:t>
            </a:r>
            <a:br>
              <a:rPr lang="en-US" b="1"/>
            </a:br>
            <a:br>
              <a:rPr lang="en-US"/>
            </a:br>
            <a:endParaRPr lang="en-US"/>
          </a:p>
        </p:txBody>
      </p:sp>
      <p:sp>
        <p:nvSpPr>
          <p:cNvPr id="3" name="Content Placeholder 2"/>
          <p:cNvSpPr>
            <a:spLocks noGrp="1"/>
          </p:cNvSpPr>
          <p:nvPr>
            <p:ph idx="1"/>
          </p:nvPr>
        </p:nvSpPr>
        <p:spPr>
          <a:xfrm>
            <a:off x="2209800" y="1270108"/>
            <a:ext cx="7064202" cy="4767549"/>
          </a:xfrm>
        </p:spPr>
        <p:txBody>
          <a:bodyPr vert="horz" lIns="91440" tIns="45720" rIns="91440" bIns="45720" rtlCol="0" anchor="t">
            <a:normAutofit/>
          </a:bodyPr>
          <a:lstStyle/>
          <a:p>
            <a:r>
              <a:rPr lang="en-US" sz="1400" b="1"/>
              <a:t>School Lunch Program</a:t>
            </a:r>
          </a:p>
          <a:p>
            <a:pPr lvl="1"/>
            <a:r>
              <a:rPr lang="en-US" sz="1400">
                <a:solidFill>
                  <a:srgbClr val="92D050"/>
                </a:solidFill>
              </a:rPr>
              <a:t>Online Registration: </a:t>
            </a:r>
            <a:r>
              <a:rPr lang="en-US" sz="1400">
                <a:solidFill>
                  <a:srgbClr val="92D050"/>
                </a:solidFill>
                <a:hlinkClick r:id="rId3"/>
              </a:rPr>
              <a:t>https://www.sdhc.k12.fl.us/doc/list/student-nutrition-services/free-reduced-lunch-application/53-648/</a:t>
            </a:r>
            <a:endParaRPr lang="en-US" sz="1400">
              <a:solidFill>
                <a:srgbClr val="92D050"/>
              </a:solidFill>
            </a:endParaRPr>
          </a:p>
          <a:p>
            <a:pPr lvl="1"/>
            <a:r>
              <a:rPr lang="en-US" sz="1400">
                <a:solidFill>
                  <a:srgbClr val="92D050"/>
                </a:solidFill>
              </a:rPr>
              <a:t>Breakfast is free to all students M-F.  Please make sure you leave enough time to get to your classroom by 7:40 a.m.</a:t>
            </a:r>
          </a:p>
          <a:p>
            <a:r>
              <a:rPr lang="en-US" sz="1400" b="1"/>
              <a:t>HOST Afterschool Care</a:t>
            </a:r>
          </a:p>
          <a:p>
            <a:pPr lvl="1"/>
            <a:r>
              <a:rPr lang="en-US" sz="1200">
                <a:solidFill>
                  <a:srgbClr val="92D050"/>
                </a:solidFill>
              </a:rPr>
              <a:t>Online Registration: </a:t>
            </a:r>
            <a:r>
              <a:rPr lang="en-US" sz="1200">
                <a:solidFill>
                  <a:srgbClr val="92D050"/>
                </a:solidFill>
                <a:hlinkClick r:id="rId4"/>
              </a:rPr>
              <a:t>https://www.sdhc.k12.fl.us/doc/1418</a:t>
            </a:r>
            <a:endParaRPr lang="en-US" sz="1200" b="1"/>
          </a:p>
          <a:p>
            <a:pPr lvl="1"/>
            <a:r>
              <a:rPr lang="en-US" sz="1200" b="1"/>
              <a:t>Arrival and Dismissal Procedures – Adults are placed around the school to help your child during arrival and dismissal.  </a:t>
            </a:r>
          </a:p>
          <a:p>
            <a:pPr lvl="1"/>
            <a:r>
              <a:rPr lang="en-US" sz="1400" b="1">
                <a:solidFill>
                  <a:srgbClr val="00B050"/>
                </a:solidFill>
              </a:rPr>
              <a:t>Any changes to dismissal should be in writing. Same day changes for should only be made in case of emergencies and have to be called into the office. The best way to help us keep your child safe during dismissal is to limit changes to dismissal as much as possible.</a:t>
            </a:r>
          </a:p>
          <a:p>
            <a:pPr lvl="1"/>
            <a:r>
              <a:rPr lang="en-US" sz="1200" b="1"/>
              <a:t>We have several daycares that pickup from our site after school.  Please register and arrange with the specific daycares for pickup </a:t>
            </a:r>
          </a:p>
          <a:p>
            <a:pPr lvl="1"/>
            <a:r>
              <a:rPr lang="en-US" sz="1200" b="1"/>
              <a:t>Health Conditions – Please inform your teacher</a:t>
            </a:r>
          </a:p>
          <a:p>
            <a:pPr lvl="1"/>
            <a:r>
              <a:rPr lang="en-US" sz="1200" b="1"/>
              <a:t>How to turn in paperwork and immunization information</a:t>
            </a:r>
          </a:p>
          <a:p>
            <a:endParaRPr lang="en-US"/>
          </a:p>
        </p:txBody>
      </p:sp>
      <p:pic>
        <p:nvPicPr>
          <p:cNvPr id="5" name="Picture 4"/>
          <p:cNvPicPr>
            <a:picLocks noChangeAspect="1"/>
          </p:cNvPicPr>
          <p:nvPr/>
        </p:nvPicPr>
        <p:blipFill>
          <a:blip r:embed="rId5"/>
          <a:stretch>
            <a:fillRect/>
          </a:stretch>
        </p:blipFill>
        <p:spPr>
          <a:xfrm>
            <a:off x="7392306" y="0"/>
            <a:ext cx="1755800" cy="161558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66750" y="1968169"/>
            <a:ext cx="3228975" cy="1895475"/>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35" y="5886354"/>
            <a:ext cx="1923856" cy="971645"/>
          </a:xfrm>
          <a:prstGeom prst="rect">
            <a:avLst/>
          </a:prstGeom>
        </p:spPr>
      </p:pic>
    </p:spTree>
    <p:extLst>
      <p:ext uri="{BB962C8B-B14F-4D97-AF65-F5344CB8AC3E}">
        <p14:creationId xmlns:p14="http://schemas.microsoft.com/office/powerpoint/2010/main" val="4003710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00150"/>
          </a:xfrm>
        </p:spPr>
        <p:txBody>
          <a:bodyPr>
            <a:normAutofit fontScale="90000"/>
          </a:bodyPr>
          <a:lstStyle/>
          <a:p>
            <a:r>
              <a:rPr lang="en-US" b="1"/>
              <a:t>Younger siblings and neighbors</a:t>
            </a:r>
            <a:br>
              <a:rPr lang="en-US" b="1"/>
            </a:br>
            <a:br>
              <a:rPr lang="en-US"/>
            </a:br>
            <a:endParaRPr lang="en-US"/>
          </a:p>
        </p:txBody>
      </p:sp>
      <p:sp>
        <p:nvSpPr>
          <p:cNvPr id="3" name="Content Placeholder 2"/>
          <p:cNvSpPr>
            <a:spLocks noGrp="1"/>
          </p:cNvSpPr>
          <p:nvPr>
            <p:ph idx="1"/>
          </p:nvPr>
        </p:nvSpPr>
        <p:spPr>
          <a:xfrm>
            <a:off x="1962151" y="1809751"/>
            <a:ext cx="8048624" cy="3238500"/>
          </a:xfrm>
        </p:spPr>
        <p:txBody>
          <a:bodyPr>
            <a:normAutofit lnSpcReduction="10000"/>
          </a:bodyPr>
          <a:lstStyle/>
          <a:p>
            <a:r>
              <a:rPr lang="en-US" b="1">
                <a:solidFill>
                  <a:schemeClr val="tx1"/>
                </a:solidFill>
              </a:rPr>
              <a:t>Head Start</a:t>
            </a:r>
          </a:p>
          <a:p>
            <a:pPr lvl="1"/>
            <a:r>
              <a:rPr lang="en-US" sz="1400"/>
              <a:t>Head Start is a federally funded, comprehensive, child development program that encompasses all aspects of a child's development and learning. The program serves children ages 3 to 4 years old. Eligibility is based on income. </a:t>
            </a:r>
          </a:p>
          <a:p>
            <a:pPr lvl="2"/>
            <a:r>
              <a:rPr lang="en-US" sz="1200" b="1">
                <a:solidFill>
                  <a:schemeClr val="accent1"/>
                </a:solidFill>
              </a:rPr>
              <a:t>https://www.sdhc.k12.fl.us/doc/2601/early-childhood-programs-and-kindergarten/head-start/hsapply/</a:t>
            </a:r>
          </a:p>
          <a:p>
            <a:r>
              <a:rPr lang="en-US" b="1">
                <a:solidFill>
                  <a:schemeClr val="tx1"/>
                </a:solidFill>
              </a:rPr>
              <a:t>Florida's Voluntary Prekindergarten Program (VPK)</a:t>
            </a:r>
          </a:p>
          <a:p>
            <a:pPr lvl="1"/>
            <a:r>
              <a:rPr lang="en-US" sz="1400"/>
              <a:t>All of Florida's four-year-olds have access to </a:t>
            </a:r>
            <a:r>
              <a:rPr lang="en-US" sz="1400" b="1"/>
              <a:t>free, quality prekindergarten programs.  We have a wonderful VPK program onsite at Claywell Elementary</a:t>
            </a:r>
          </a:p>
          <a:p>
            <a:pPr lvl="2"/>
            <a:r>
              <a:rPr lang="en-US" sz="1200"/>
              <a:t>4 years old on or before September 1</a:t>
            </a:r>
            <a:endParaRPr lang="en-US" b="1"/>
          </a:p>
          <a:p>
            <a:pPr lvl="2"/>
            <a:r>
              <a:rPr lang="en-US" sz="1200">
                <a:solidFill>
                  <a:schemeClr val="accent1"/>
                </a:solidFill>
              </a:rPr>
              <a:t>https://www.sdhc.k12.fl.us/doc/list/early-childhood-programs-and-kindergarten/voluntary-prekindergarten/225-1241/</a:t>
            </a:r>
          </a:p>
        </p:txBody>
      </p:sp>
      <p:pic>
        <p:nvPicPr>
          <p:cNvPr id="5" name="Picture 4"/>
          <p:cNvPicPr>
            <a:picLocks noChangeAspect="1"/>
          </p:cNvPicPr>
          <p:nvPr/>
        </p:nvPicPr>
        <p:blipFill>
          <a:blip r:embed="rId3"/>
          <a:stretch>
            <a:fillRect/>
          </a:stretch>
        </p:blipFill>
        <p:spPr>
          <a:xfrm>
            <a:off x="7392306" y="0"/>
            <a:ext cx="1755800" cy="16155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94912" y="2628512"/>
            <a:ext cx="2396794" cy="140696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34" y="5535618"/>
            <a:ext cx="2618315" cy="1322382"/>
          </a:xfrm>
          <a:prstGeom prst="rect">
            <a:avLst/>
          </a:prstGeom>
        </p:spPr>
      </p:pic>
      <p:pic>
        <p:nvPicPr>
          <p:cNvPr id="8" name="Picture 7"/>
          <p:cNvPicPr>
            <a:picLocks noChangeAspect="1"/>
          </p:cNvPicPr>
          <p:nvPr/>
        </p:nvPicPr>
        <p:blipFill>
          <a:blip r:embed="rId3"/>
          <a:stretch>
            <a:fillRect/>
          </a:stretch>
        </p:blipFill>
        <p:spPr>
          <a:xfrm flipV="1">
            <a:off x="3486864" y="5037221"/>
            <a:ext cx="1755800" cy="1615580"/>
          </a:xfrm>
          <a:prstGeom prst="rect">
            <a:avLst/>
          </a:prstGeom>
        </p:spPr>
      </p:pic>
    </p:spTree>
    <p:extLst>
      <p:ext uri="{BB962C8B-B14F-4D97-AF65-F5344CB8AC3E}">
        <p14:creationId xmlns:p14="http://schemas.microsoft.com/office/powerpoint/2010/main" val="325494702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2143</Words>
  <Application>Microsoft Office PowerPoint</Application>
  <PresentationFormat>Widescreen</PresentationFormat>
  <Paragraphs>200</Paragraphs>
  <Slides>23</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Abadi</vt:lpstr>
      <vt:lpstr>Arial</vt:lpstr>
      <vt:lpstr>Avenir Next LT Pro</vt:lpstr>
      <vt:lpstr>Beach</vt:lpstr>
      <vt:lpstr>Calibri</vt:lpstr>
      <vt:lpstr>Ink Free</vt:lpstr>
      <vt:lpstr>Myriad Pro</vt:lpstr>
      <vt:lpstr>Myriad Pro Black</vt:lpstr>
      <vt:lpstr>Trebuchet MS</vt:lpstr>
      <vt:lpstr>Verdana</vt:lpstr>
      <vt:lpstr>Wingdings 3</vt:lpstr>
      <vt:lpstr>Facet</vt:lpstr>
      <vt:lpstr>PowerPoint Presentation</vt:lpstr>
      <vt:lpstr>Welcome Parents  We are excited to welcome your  child to Kindergarten! </vt:lpstr>
      <vt:lpstr>Meet your Principal and Kindergarten Teachers  </vt:lpstr>
      <vt:lpstr>Steps to Enrollment </vt:lpstr>
      <vt:lpstr>                     Program for English Language Learners (E.L.L.)                          Claywell Elementary 813-975-7300   (Mrs. Maida Lopez is bilingual)                http://claywell.mysdhc.org       Meet the E.L.L. Dept. staff:   * E.L.L. Resource Teacher:  Mrs. Lorraine Fernandez  lorraine.fernandez@hcps.net                      * Spanish Bilingual Paraprofessional:  Mrs. Maribel Perotin  maribel.perotin@hcps.net   The E.L.L. program is a state-wide, federally funded program that was put into place in 1990. Claywell’s E.L.L. staff identifies students in need of accommodations, support &amp; resources to acquire the English language in order to attain academic success. *Classroom E.L.L. teachers provide E.L.L. students comprehensible academic instruction through the use of eligible accommodations, modifications, differentiation, and district &amp; school programmatic resource materials. The E.L.L. staff handles compliance, provides additional support, materials &amp; resources to teachers &amp; students.                      English Language Learners (fldoe.org)   English Language Learners / Overview (hillsboroughschools.org)   WIDA (wisc.edu)</vt:lpstr>
      <vt:lpstr>Documents needed for enrollment </vt:lpstr>
      <vt:lpstr>Documents needed for enrollment (Continued) </vt:lpstr>
      <vt:lpstr>Important Information  </vt:lpstr>
      <vt:lpstr>Younger siblings and neighbors  </vt:lpstr>
      <vt:lpstr>Kindergarten Readiness  </vt:lpstr>
      <vt:lpstr>Steps to be ready!   </vt:lpstr>
      <vt:lpstr>Steps to be ready!   </vt:lpstr>
      <vt:lpstr>Steps to be ready!   </vt:lpstr>
      <vt:lpstr>Important Tips</vt:lpstr>
      <vt:lpstr>Daily Routines</vt:lpstr>
      <vt:lpstr>Around the Classroom</vt:lpstr>
      <vt:lpstr>Around the School</vt:lpstr>
      <vt:lpstr>Resources  </vt:lpstr>
      <vt:lpstr>Free Online Resources Con’t</vt:lpstr>
      <vt:lpstr>PowerPoint Presentation</vt:lpstr>
      <vt:lpstr>Important Contact Information  </vt:lpstr>
      <vt:lpstr>Questions and Answers</vt:lpstr>
      <vt:lpstr>PowerPoint Presentation</vt:lpstr>
    </vt:vector>
  </TitlesOfParts>
  <Company>HCPS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for Kindergarten 2021 – 2022 School Year</dc:title>
  <dc:creator>Laura Woodard</dc:creator>
  <cp:lastModifiedBy>Karen Vazquez</cp:lastModifiedBy>
  <cp:revision>10</cp:revision>
  <dcterms:created xsi:type="dcterms:W3CDTF">2021-01-11T19:45:31Z</dcterms:created>
  <dcterms:modified xsi:type="dcterms:W3CDTF">2023-04-04T21:12:50Z</dcterms:modified>
</cp:coreProperties>
</file>